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1"/>
    <p:sldMasterId id="2147483652" r:id="rId2"/>
  </p:sldMasterIdLst>
  <p:notesMasterIdLst>
    <p:notesMasterId r:id="rId60"/>
  </p:notesMasterIdLst>
  <p:sldIdLst>
    <p:sldId id="259" r:id="rId3"/>
    <p:sldId id="521" r:id="rId4"/>
    <p:sldId id="522" r:id="rId5"/>
    <p:sldId id="525" r:id="rId6"/>
    <p:sldId id="483" r:id="rId7"/>
    <p:sldId id="527" r:id="rId8"/>
    <p:sldId id="524" r:id="rId9"/>
    <p:sldId id="526" r:id="rId10"/>
    <p:sldId id="528" r:id="rId11"/>
    <p:sldId id="529" r:id="rId12"/>
    <p:sldId id="536" r:id="rId13"/>
    <p:sldId id="484" r:id="rId14"/>
    <p:sldId id="486" r:id="rId15"/>
    <p:sldId id="487" r:id="rId16"/>
    <p:sldId id="488" r:id="rId17"/>
    <p:sldId id="489" r:id="rId18"/>
    <p:sldId id="490" r:id="rId19"/>
    <p:sldId id="491" r:id="rId20"/>
    <p:sldId id="492" r:id="rId21"/>
    <p:sldId id="493" r:id="rId22"/>
    <p:sldId id="494" r:id="rId23"/>
    <p:sldId id="495" r:id="rId24"/>
    <p:sldId id="496" r:id="rId25"/>
    <p:sldId id="499" r:id="rId26"/>
    <p:sldId id="497" r:id="rId27"/>
    <p:sldId id="498" r:id="rId28"/>
    <p:sldId id="500" r:id="rId29"/>
    <p:sldId id="501" r:id="rId30"/>
    <p:sldId id="502" r:id="rId31"/>
    <p:sldId id="503" r:id="rId32"/>
    <p:sldId id="506" r:id="rId33"/>
    <p:sldId id="504" r:id="rId34"/>
    <p:sldId id="507" r:id="rId35"/>
    <p:sldId id="505" r:id="rId36"/>
    <p:sldId id="508" r:id="rId37"/>
    <p:sldId id="509" r:id="rId38"/>
    <p:sldId id="510" r:id="rId39"/>
    <p:sldId id="511" r:id="rId40"/>
    <p:sldId id="512" r:id="rId41"/>
    <p:sldId id="513" r:id="rId42"/>
    <p:sldId id="515" r:id="rId43"/>
    <p:sldId id="516" r:id="rId44"/>
    <p:sldId id="514" r:id="rId45"/>
    <p:sldId id="517" r:id="rId46"/>
    <p:sldId id="518" r:id="rId47"/>
    <p:sldId id="519" r:id="rId48"/>
    <p:sldId id="520" r:id="rId49"/>
    <p:sldId id="531" r:id="rId50"/>
    <p:sldId id="532" r:id="rId51"/>
    <p:sldId id="533" r:id="rId52"/>
    <p:sldId id="328" r:id="rId53"/>
    <p:sldId id="534" r:id="rId54"/>
    <p:sldId id="535" r:id="rId55"/>
    <p:sldId id="331" r:id="rId56"/>
    <p:sldId id="333" r:id="rId57"/>
    <p:sldId id="332" r:id="rId58"/>
    <p:sldId id="530" r:id="rId5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88">
          <p15:clr>
            <a:srgbClr val="A4A3A4"/>
          </p15:clr>
        </p15:guide>
        <p15:guide id="2" pos="478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eng Du" initials="PD" lastIdx="3" clrIdx="0">
    <p:extLst>
      <p:ext uri="{19B8F6BF-5375-455C-9EA6-DF929625EA0E}">
        <p15:presenceInfo xmlns:p15="http://schemas.microsoft.com/office/powerpoint/2012/main" userId="S::pdu@futurewei.com::608a644d-8720-43c7-bce5-36bcb114bcf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4B2E83"/>
    <a:srgbClr val="E8D3A2"/>
    <a:srgbClr val="E8E3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345" autoAdjust="0"/>
    <p:restoredTop sz="94830"/>
  </p:normalViewPr>
  <p:slideViewPr>
    <p:cSldViewPr snapToGrid="0" snapToObjects="1" showGuides="1">
      <p:cViewPr varScale="1">
        <p:scale>
          <a:sx n="143" d="100"/>
          <a:sy n="143" d="100"/>
        </p:scale>
        <p:origin x="1960" y="208"/>
      </p:cViewPr>
      <p:guideLst>
        <p:guide orient="horz" pos="2488"/>
        <p:guide pos="47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5" Type="http://schemas.openxmlformats.org/officeDocument/2006/relationships/slide" Target="slides/slide3.xml"/><Relationship Id="rId61" Type="http://schemas.openxmlformats.org/officeDocument/2006/relationships/commentAuthors" Target="commentAuthor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notesMaster" Target="notesMasters/notesMaster1.xml"/><Relationship Id="rId65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Workbook1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20"/>
    </mc:Choice>
    <mc:Fallback>
      <c:style val="20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v>N</c:v>
          </c:tx>
          <c:cat>
            <c:numRef>
              <c:f>Sheet1!$C$11:$C$18</c:f>
              <c:numCache>
                <c:formatCode>General</c:formatCode>
                <c:ptCount val="8"/>
                <c:pt idx="0">
                  <c:v>10</c:v>
                </c:pt>
                <c:pt idx="1">
                  <c:v>15</c:v>
                </c:pt>
                <c:pt idx="2">
                  <c:v>20</c:v>
                </c:pt>
                <c:pt idx="3">
                  <c:v>25</c:v>
                </c:pt>
                <c:pt idx="4">
                  <c:v>30</c:v>
                </c:pt>
                <c:pt idx="5">
                  <c:v>35</c:v>
                </c:pt>
                <c:pt idx="6">
                  <c:v>40</c:v>
                </c:pt>
                <c:pt idx="7">
                  <c:v>45</c:v>
                </c:pt>
              </c:numCache>
            </c:numRef>
          </c:cat>
          <c:val>
            <c:numRef>
              <c:f>Sheet1!$D$11:$D$18</c:f>
              <c:numCache>
                <c:formatCode>General</c:formatCode>
                <c:ptCount val="8"/>
                <c:pt idx="0">
                  <c:v>0.01</c:v>
                </c:pt>
                <c:pt idx="1">
                  <c:v>0.01</c:v>
                </c:pt>
                <c:pt idx="2">
                  <c:v>0.01</c:v>
                </c:pt>
                <c:pt idx="3">
                  <c:v>0.01</c:v>
                </c:pt>
                <c:pt idx="4">
                  <c:v>0.02</c:v>
                </c:pt>
                <c:pt idx="5">
                  <c:v>0.104</c:v>
                </c:pt>
                <c:pt idx="6">
                  <c:v>1.1100000000000001</c:v>
                </c:pt>
                <c:pt idx="7">
                  <c:v>12.276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DD1-4941-B678-F52C2BBF672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110920344"/>
        <c:axId val="2098071608"/>
      </c:lineChart>
      <c:catAx>
        <c:axId val="21109203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crossAx val="2098071608"/>
        <c:crosses val="autoZero"/>
        <c:auto val="1"/>
        <c:lblAlgn val="ctr"/>
        <c:lblOffset val="100"/>
        <c:noMultiLvlLbl val="0"/>
      </c:catAx>
      <c:valAx>
        <c:axId val="2098071608"/>
        <c:scaling>
          <c:orientation val="minMax"/>
        </c:scaling>
        <c:delete val="0"/>
        <c:axPos val="l"/>
        <c:minorGridlines/>
        <c:title>
          <c:tx>
            <c:rich>
              <a:bodyPr rot="-5400000" vert="horz"/>
              <a:lstStyle/>
              <a:p>
                <a:pPr>
                  <a:defRPr sz="1800"/>
                </a:pPr>
                <a:r>
                  <a:rPr lang="en-US" sz="1800"/>
                  <a:t>Time(sec)</a:t>
                </a:r>
              </a:p>
            </c:rich>
          </c:tx>
          <c:overlay val="0"/>
        </c:title>
        <c:numFmt formatCode="General" sourceLinked="1"/>
        <c:majorTickMark val="none"/>
        <c:minorTickMark val="none"/>
        <c:tickLblPos val="nextTo"/>
        <c:crossAx val="2110920344"/>
        <c:crosses val="autoZero"/>
        <c:crossBetween val="between"/>
      </c:valAx>
    </c:plotArea>
    <c:legend>
      <c:legendPos val="b"/>
      <c:overlay val="0"/>
      <c:txPr>
        <a:bodyPr/>
        <a:lstStyle/>
        <a:p>
          <a:pPr>
            <a:defRPr sz="2000"/>
          </a:pPr>
          <a:endParaRPr lang="en-US"/>
        </a:p>
      </c:txPr>
    </c:legend>
    <c:plotVisOnly val="1"/>
    <c:dispBlanksAs val="gap"/>
    <c:showDLblsOverMax val="0"/>
  </c:chart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23B509-834C-9E4A-9A0F-AE989E5F16D1}" type="datetimeFigureOut">
              <a:rPr lang="en-US" smtClean="0"/>
              <a:t>10/29/19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66F771-1A75-9948-93E4-25C9702F96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1996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F7C2AEF-4C48-4CFB-B1AF-1DF2ED6D30B6}" type="slidenum">
              <a:rPr lang="en-US" altLang="ja-JP" smtClean="0"/>
              <a:pPr>
                <a:defRPr/>
              </a:pPr>
              <a:t>51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5696716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F7C2AEF-4C48-4CFB-B1AF-1DF2ED6D30B6}" type="slidenum">
              <a:rPr lang="en-US" altLang="ja-JP" smtClean="0"/>
              <a:pPr>
                <a:defRPr/>
              </a:pPr>
              <a:t>52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8420595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F7C2AEF-4C48-4CFB-B1AF-1DF2ED6D30B6}" type="slidenum">
              <a:rPr lang="en-US" altLang="ja-JP" smtClean="0"/>
              <a:pPr>
                <a:defRPr/>
              </a:pPr>
              <a:t>53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2959802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F7C2AEF-4C48-4CFB-B1AF-1DF2ED6D30B6}" type="slidenum">
              <a:rPr lang="en-US" altLang="ja-JP" smtClean="0"/>
              <a:pPr>
                <a:defRPr/>
              </a:pPr>
              <a:t>54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8448454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F7C2AEF-4C48-4CFB-B1AF-1DF2ED6D30B6}" type="slidenum">
              <a:rPr lang="en-US" altLang="ja-JP" smtClean="0"/>
              <a:pPr>
                <a:defRPr/>
              </a:pPr>
              <a:t>55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8583519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F7C2AEF-4C48-4CFB-B1AF-1DF2ED6D30B6}" type="slidenum">
              <a:rPr lang="en-US" altLang="ja-JP" smtClean="0"/>
              <a:pPr>
                <a:defRPr/>
              </a:pPr>
              <a:t>56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2734915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15" y="5945854"/>
            <a:ext cx="1371600" cy="9235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77334" y="6354234"/>
            <a:ext cx="2540000" cy="266700"/>
          </a:xfrm>
          <a:prstGeom prst="rect">
            <a:avLst/>
          </a:prstGeom>
        </p:spPr>
      </p:pic>
      <p:pic>
        <p:nvPicPr>
          <p:cNvPr id="2" name="Picture 1" descr="Bar_RtAngle_7502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7" y="4006085"/>
            <a:ext cx="2284303" cy="11277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71757" y="1179824"/>
            <a:ext cx="6972300" cy="2641756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TITLE HERE</a:t>
            </a:r>
            <a:br>
              <a:rPr lang="en-US" dirty="0"/>
            </a:br>
            <a:r>
              <a:rPr lang="en-US" dirty="0"/>
              <a:t>ENCODE NORMAL</a:t>
            </a:r>
            <a:br>
              <a:rPr lang="en-US" dirty="0"/>
            </a:br>
            <a:r>
              <a:rPr lang="en-US" dirty="0"/>
              <a:t>BLACK, 50 PT. </a:t>
            </a:r>
          </a:p>
        </p:txBody>
      </p:sp>
    </p:spTree>
    <p:extLst>
      <p:ext uri="{BB962C8B-B14F-4D97-AF65-F5344CB8AC3E}">
        <p14:creationId xmlns:p14="http://schemas.microsoft.com/office/powerpoint/2010/main" val="23734912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2320239"/>
            <a:ext cx="8197114" cy="3810086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FFFFFF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FFFFFF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FFFFFF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FFFFFF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730667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FFFFFF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(UNI SANS REGULAR	, 24 PT.)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48401" y="6354234"/>
            <a:ext cx="2540000" cy="266700"/>
          </a:xfrm>
          <a:prstGeom prst="rect">
            <a:avLst/>
          </a:prstGeom>
        </p:spPr>
      </p:pic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7" y="365069"/>
            <a:ext cx="8184662" cy="998440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27692405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15" y="5945854"/>
            <a:ext cx="1371600" cy="923544"/>
          </a:xfrm>
          <a:prstGeom prst="rect">
            <a:avLst/>
          </a:prstGeom>
        </p:spPr>
      </p:pic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736725"/>
            <a:ext cx="8076956" cy="4015497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FFFFFF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FFFFFF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FFFFFF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FFFFFF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Bulleted content here (Open Sans Light, 24 pt.)</a:t>
            </a:r>
          </a:p>
          <a:p>
            <a:pPr lvl="1"/>
            <a:r>
              <a:rPr lang="en-US" dirty="0"/>
              <a:t>Second level (Open Sans Light, 20)</a:t>
            </a:r>
          </a:p>
          <a:p>
            <a:pPr lvl="2"/>
            <a:r>
              <a:rPr lang="en-US" dirty="0"/>
              <a:t>Third level (Open Sans Light, 18)</a:t>
            </a:r>
          </a:p>
          <a:p>
            <a:pPr lvl="3"/>
            <a:r>
              <a:rPr lang="en-US" dirty="0"/>
              <a:t>Fourth level (Open Sans Light, 16)</a:t>
            </a:r>
          </a:p>
          <a:p>
            <a:pPr lvl="4"/>
            <a:r>
              <a:rPr lang="en-US" dirty="0"/>
              <a:t>Fifth level (Open Sans Light, 14)</a:t>
            </a:r>
          </a:p>
        </p:txBody>
      </p:sp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064505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2363379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48401" y="6354234"/>
            <a:ext cx="2540000" cy="266700"/>
          </a:xfrm>
          <a:prstGeom prst="rect">
            <a:avLst/>
          </a:prstGeom>
        </p:spPr>
      </p:pic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766763" y="1736725"/>
            <a:ext cx="8021637" cy="443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1" baseline="0">
                <a:solidFill>
                  <a:srgbClr val="FFFFFF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/>
              <a:t>Graphics can go here – </a:t>
            </a:r>
            <a:br>
              <a:rPr lang="en-US" dirty="0"/>
            </a:br>
            <a:r>
              <a:rPr lang="en-US" dirty="0"/>
              <a:t>replace this box with your image or chart</a:t>
            </a:r>
          </a:p>
        </p:txBody>
      </p:sp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16644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828560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139" y="5949410"/>
            <a:ext cx="1371600" cy="923544"/>
          </a:xfrm>
          <a:prstGeom prst="rect">
            <a:avLst/>
          </a:prstGeom>
        </p:spPr>
      </p:pic>
      <p:pic>
        <p:nvPicPr>
          <p:cNvPr id="9" name="Picture 8" descr="Wordmark_center_Purple_HEX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39" y="6487457"/>
            <a:ext cx="2425295" cy="163374"/>
          </a:xfrm>
          <a:prstGeom prst="rect">
            <a:avLst/>
          </a:prstGeom>
        </p:spPr>
      </p:pic>
      <p:pic>
        <p:nvPicPr>
          <p:cNvPr id="6" name="Picture 5" descr="Bar_RtAngle_7502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7" y="4006085"/>
            <a:ext cx="2284303" cy="11277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71757" y="1167124"/>
            <a:ext cx="6972300" cy="2641756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rgbClr val="4B2E83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TITLE HERE</a:t>
            </a:r>
            <a:br>
              <a:rPr lang="en-US" dirty="0"/>
            </a:br>
            <a:r>
              <a:rPr lang="en-US" dirty="0"/>
              <a:t>ENCODE NORMAL</a:t>
            </a:r>
            <a:br>
              <a:rPr lang="en-US" dirty="0"/>
            </a:br>
            <a:r>
              <a:rPr lang="en-US" dirty="0"/>
              <a:t>BLACK, 50 PT. </a:t>
            </a:r>
          </a:p>
        </p:txBody>
      </p:sp>
    </p:spTree>
    <p:extLst>
      <p:ext uri="{BB962C8B-B14F-4D97-AF65-F5344CB8AC3E}">
        <p14:creationId xmlns:p14="http://schemas.microsoft.com/office/powerpoint/2010/main" val="33971910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2320239"/>
            <a:ext cx="8197114" cy="3810086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730667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4B2E83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(UNI SANS LIGHT, 24 PT.)</a:t>
            </a:r>
          </a:p>
        </p:txBody>
      </p:sp>
      <p:pic>
        <p:nvPicPr>
          <p:cNvPr id="9" name="Picture 8" descr="Wordmark_center_Purple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155" y="6487457"/>
            <a:ext cx="2425295" cy="163374"/>
          </a:xfrm>
          <a:prstGeom prst="rect">
            <a:avLst/>
          </a:prstGeom>
        </p:spPr>
      </p:pic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84663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rgbClr val="4B2E83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072872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736725"/>
            <a:ext cx="8196210" cy="4015497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pic>
        <p:nvPicPr>
          <p:cNvPr id="9" name="Picture 8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139" y="5949410"/>
            <a:ext cx="1371600" cy="923544"/>
          </a:xfrm>
          <a:prstGeom prst="rect">
            <a:avLst/>
          </a:prstGeom>
        </p:spPr>
      </p:pic>
      <p:pic>
        <p:nvPicPr>
          <p:cNvPr id="7" name="Picture 6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83759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14502204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766763" y="1736725"/>
            <a:ext cx="8021637" cy="443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1" baseline="0">
                <a:solidFill>
                  <a:srgbClr val="999999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/>
              <a:t>Graphics can go here – </a:t>
            </a:r>
            <a:br>
              <a:rPr lang="en-US" dirty="0"/>
            </a:br>
            <a:r>
              <a:rPr lang="en-US" dirty="0"/>
              <a:t>replace this box with your image or chart</a:t>
            </a:r>
          </a:p>
        </p:txBody>
      </p:sp>
      <p:pic>
        <p:nvPicPr>
          <p:cNvPr id="7" name="Picture 6" descr="Wordmark_center_Purple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105" y="6487457"/>
            <a:ext cx="2425295" cy="163374"/>
          </a:xfrm>
          <a:prstGeom prst="rect">
            <a:avLst/>
          </a:prstGeom>
        </p:spPr>
      </p:pic>
      <p:pic>
        <p:nvPicPr>
          <p:cNvPr id="6" name="Picture 5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16644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24895524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7B4227-690A-45D2-BC20-CE90772EA800}" type="datetime1">
              <a:rPr lang="en-US" altLang="en-US"/>
              <a:pPr>
                <a:defRPr/>
              </a:pPr>
              <a:t>10/29/19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A26F671-820B-43F2-A413-5E08A967EDE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554012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9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37030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9868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63" r:id="rId2"/>
    <p:sldLayoutId id="2147483664" r:id="rId3"/>
    <p:sldLayoutId id="2147483665" r:id="rId4"/>
    <p:sldLayoutId id="2147483666" r:id="rId5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medium.com/better-programming/why-you-need-to-stop-using-else-statements-5b1fd09dea9e" TargetMode="Externa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ewrite.taleas.io/2018/11/14/why-inception-reminds-us-of-recursion/" TargetMode="External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thebittheories.com/the-curious-case-of-binary-search-the-famous-bug-that-remained-undetected-for-20-years-973e89fc212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bugs.openjdk.java.net/browse/JDK-5045582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tack_buffer_overflow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CSS342 Data Structures, Algorithms, and Discrete Mathematics (I)</a:t>
            </a:r>
          </a:p>
        </p:txBody>
      </p:sp>
    </p:spTree>
    <p:extLst>
      <p:ext uri="{BB962C8B-B14F-4D97-AF65-F5344CB8AC3E}">
        <p14:creationId xmlns:p14="http://schemas.microsoft.com/office/powerpoint/2010/main" val="19134775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4DD986-506B-BF48-8026-D537C5C534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45534" y="1790513"/>
            <a:ext cx="4632654" cy="4015497"/>
          </a:xfrm>
        </p:spPr>
        <p:txBody>
          <a:bodyPr/>
          <a:lstStyle/>
          <a:p>
            <a:r>
              <a:rPr lang="en-US" dirty="0"/>
              <a:t>Recursion</a:t>
            </a:r>
          </a:p>
          <a:p>
            <a:endParaRPr lang="en-US" dirty="0"/>
          </a:p>
          <a:p>
            <a:pPr lvl="1"/>
            <a:r>
              <a:rPr lang="en-US" dirty="0"/>
              <a:t>Split a problem in a </a:t>
            </a:r>
            <a:r>
              <a:rPr lang="en-US" dirty="0">
                <a:highlight>
                  <a:srgbClr val="FFFF00"/>
                </a:highlight>
              </a:rPr>
              <a:t>smaller</a:t>
            </a:r>
            <a:r>
              <a:rPr lang="en-US" dirty="0"/>
              <a:t> subproblem of the </a:t>
            </a:r>
            <a:r>
              <a:rPr lang="en-US" dirty="0">
                <a:highlight>
                  <a:srgbClr val="FFFF00"/>
                </a:highlight>
              </a:rPr>
              <a:t>same</a:t>
            </a:r>
            <a:r>
              <a:rPr lang="en-US" dirty="0"/>
              <a:t> kind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>
                <a:highlight>
                  <a:srgbClr val="FFFF00"/>
                </a:highlight>
              </a:rPr>
              <a:t>Call self</a:t>
            </a:r>
            <a:r>
              <a:rPr lang="en-US" dirty="0"/>
              <a:t> for each subproblem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>
                <a:highlight>
                  <a:srgbClr val="FFFF00"/>
                </a:highlight>
              </a:rPr>
              <a:t>Stop the recursion</a:t>
            </a:r>
            <a:r>
              <a:rPr lang="en-US" dirty="0"/>
              <a:t> when the subproblem is ”small enough” and can be solved directly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D5ED43-844F-164D-BC8A-A193BC70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(and backtracking)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88E96E-8425-F64B-817F-B342D44869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1986" y="2088776"/>
            <a:ext cx="3737162" cy="3114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3898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6B90AEB-B367-994E-8078-B38F00BA5A6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DO NOT SUBMIT .o and .x files</a:t>
            </a:r>
          </a:p>
          <a:p>
            <a:r>
              <a:rPr lang="en-US" dirty="0"/>
              <a:t>Problem 1, need to verify capacity</a:t>
            </a:r>
          </a:p>
          <a:p>
            <a:r>
              <a:rPr lang="en-US" dirty="0">
                <a:hlinkClick r:id="rId2"/>
              </a:rPr>
              <a:t>If else</a:t>
            </a:r>
            <a:endParaRPr lang="en-US" dirty="0"/>
          </a:p>
          <a:p>
            <a:r>
              <a:rPr lang="en-US" dirty="0"/>
              <a:t>2D matrix array memory leak</a:t>
            </a:r>
          </a:p>
          <a:p>
            <a:r>
              <a:rPr lang="en-US" dirty="0"/>
              <a:t>Do not remove existing code. Only add.</a:t>
            </a:r>
          </a:p>
          <a:p>
            <a:r>
              <a:rPr lang="en-US" dirty="0"/>
              <a:t>Class file name should match the class</a:t>
            </a:r>
          </a:p>
          <a:p>
            <a:r>
              <a:rPr lang="en-US" dirty="0"/>
              <a:t>Include </a:t>
            </a:r>
            <a:r>
              <a:rPr lang="en-US" dirty="0" err="1"/>
              <a:t>cpp</a:t>
            </a:r>
            <a:r>
              <a:rPr lang="en-US" dirty="0"/>
              <a:t> file (problem 2)</a:t>
            </a:r>
          </a:p>
          <a:p>
            <a:r>
              <a:rPr lang="en-US" dirty="0"/>
              <a:t>Matrix constructor no static initialization </a:t>
            </a:r>
          </a:p>
          <a:p>
            <a:r>
              <a:rPr lang="en-US" dirty="0"/>
              <a:t>Need to verify deep copy (cannot just loop and check value)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29E12B4-39DA-EF48-8D94-85BA10CE1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Issues</a:t>
            </a:r>
          </a:p>
        </p:txBody>
      </p:sp>
    </p:spTree>
    <p:extLst>
      <p:ext uri="{BB962C8B-B14F-4D97-AF65-F5344CB8AC3E}">
        <p14:creationId xmlns:p14="http://schemas.microsoft.com/office/powerpoint/2010/main" val="24827942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4DD986-506B-BF48-8026-D537C5C534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How to find the largest apple</a:t>
            </a:r>
          </a:p>
          <a:p>
            <a:pPr lvl="1"/>
            <a:r>
              <a:rPr lang="en-US" dirty="0"/>
              <a:t>In box 0 to 5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D5ED43-844F-164D-BC8A-A193BC70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(and backtracking)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7F84D4-D680-5843-8D1F-BF9A22329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095" y="3515896"/>
            <a:ext cx="701079" cy="71371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DEE8810-0A2A-8B44-AE3E-BDD4A72548DB}"/>
              </a:ext>
            </a:extLst>
          </p:cNvPr>
          <p:cNvSpPr/>
          <p:nvPr/>
        </p:nvSpPr>
        <p:spPr>
          <a:xfrm>
            <a:off x="792977" y="3089209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578F666-AF32-FE44-9F61-562C58810305}"/>
              </a:ext>
            </a:extLst>
          </p:cNvPr>
          <p:cNvSpPr/>
          <p:nvPr/>
        </p:nvSpPr>
        <p:spPr>
          <a:xfrm>
            <a:off x="2074930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C8075FE-F569-F844-BE88-CD9ED84B4B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8600" y="3128782"/>
            <a:ext cx="1183512" cy="120483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276D0BE-0FD0-504E-A12F-81C829411ABC}"/>
              </a:ext>
            </a:extLst>
          </p:cNvPr>
          <p:cNvSpPr/>
          <p:nvPr/>
        </p:nvSpPr>
        <p:spPr>
          <a:xfrm>
            <a:off x="3356883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D7C18F3-7BB7-EE49-A0ED-EFDFB1AB79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2830" y="3670274"/>
            <a:ext cx="397787" cy="40495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109C734-9793-5245-B165-1BF49D7241D6}"/>
              </a:ext>
            </a:extLst>
          </p:cNvPr>
          <p:cNvSpPr/>
          <p:nvPr/>
        </p:nvSpPr>
        <p:spPr>
          <a:xfrm>
            <a:off x="4638836" y="3089209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608B01-0A24-AE41-8BFF-BFA19E6CA763}"/>
              </a:ext>
            </a:extLst>
          </p:cNvPr>
          <p:cNvSpPr/>
          <p:nvPr/>
        </p:nvSpPr>
        <p:spPr>
          <a:xfrm>
            <a:off x="5920789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DD043E7-8C95-AA40-9D09-6526B2D0ED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8066" y="3598758"/>
            <a:ext cx="542068" cy="551835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0E28B8D1-7C51-E441-8FBE-048EA381BFE2}"/>
              </a:ext>
            </a:extLst>
          </p:cNvPr>
          <p:cNvSpPr/>
          <p:nvPr/>
        </p:nvSpPr>
        <p:spPr>
          <a:xfrm>
            <a:off x="7202742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A312F6E-DF49-424B-9BB9-D9691B83F7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2214" y="3382501"/>
            <a:ext cx="832113" cy="8471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3C41D22-CE40-4C46-8ED3-D030261D9F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2875" y="3789949"/>
            <a:ext cx="235496" cy="23974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9BE1C2D-5E7D-1D48-A1EB-8759C13319DE}"/>
              </a:ext>
            </a:extLst>
          </p:cNvPr>
          <p:cNvSpPr txBox="1"/>
          <p:nvPr/>
        </p:nvSpPr>
        <p:spPr>
          <a:xfrm>
            <a:off x="896471" y="5567556"/>
            <a:ext cx="22967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Largest apple: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125E2F-F168-3747-A7A8-E5A09CB376E7}"/>
              </a:ext>
            </a:extLst>
          </p:cNvPr>
          <p:cNvSpPr txBox="1"/>
          <p:nvPr/>
        </p:nvSpPr>
        <p:spPr>
          <a:xfrm>
            <a:off x="1283110" y="437504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68888D-3654-304D-982B-62898F71A1C2}"/>
              </a:ext>
            </a:extLst>
          </p:cNvPr>
          <p:cNvSpPr txBox="1"/>
          <p:nvPr/>
        </p:nvSpPr>
        <p:spPr>
          <a:xfrm>
            <a:off x="2560877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40F7E9-9665-4949-ACA2-D66B8297A1C8}"/>
              </a:ext>
            </a:extLst>
          </p:cNvPr>
          <p:cNvSpPr txBox="1"/>
          <p:nvPr/>
        </p:nvSpPr>
        <p:spPr>
          <a:xfrm>
            <a:off x="384283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2E3F181-4EE3-624A-89EB-DC54266D3C84}"/>
              </a:ext>
            </a:extLst>
          </p:cNvPr>
          <p:cNvSpPr txBox="1"/>
          <p:nvPr/>
        </p:nvSpPr>
        <p:spPr>
          <a:xfrm>
            <a:off x="5128969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632EBE-8B82-454D-AE84-321626BDAA83}"/>
              </a:ext>
            </a:extLst>
          </p:cNvPr>
          <p:cNvSpPr txBox="1"/>
          <p:nvPr/>
        </p:nvSpPr>
        <p:spPr>
          <a:xfrm>
            <a:off x="640255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842ED01-7671-E641-BB10-60815A89B767}"/>
              </a:ext>
            </a:extLst>
          </p:cNvPr>
          <p:cNvSpPr txBox="1"/>
          <p:nvPr/>
        </p:nvSpPr>
        <p:spPr>
          <a:xfrm>
            <a:off x="7692875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5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28ECD59-5C7B-8C47-AD3E-BA429ADC6F2E}"/>
              </a:ext>
            </a:extLst>
          </p:cNvPr>
          <p:cNvSpPr txBox="1"/>
          <p:nvPr/>
        </p:nvSpPr>
        <p:spPr>
          <a:xfrm>
            <a:off x="3310118" y="5602692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899BC6C-1C64-EA48-86AD-250EE853D402}"/>
              </a:ext>
            </a:extLst>
          </p:cNvPr>
          <p:cNvSpPr txBox="1"/>
          <p:nvPr/>
        </p:nvSpPr>
        <p:spPr>
          <a:xfrm>
            <a:off x="3322112" y="5568871"/>
            <a:ext cx="3674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7CB0B8C-337E-9A40-B82F-19753830C1D2}"/>
              </a:ext>
            </a:extLst>
          </p:cNvPr>
          <p:cNvSpPr txBox="1"/>
          <p:nvPr/>
        </p:nvSpPr>
        <p:spPr>
          <a:xfrm>
            <a:off x="3322112" y="5565150"/>
            <a:ext cx="3674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512497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8" grpId="1"/>
      <p:bldP spid="29" grpId="0"/>
      <p:bldP spid="29" grpId="1"/>
      <p:bldP spid="30" grpId="0"/>
      <p:bldP spid="30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4DD986-506B-BF48-8026-D537C5C534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How to find the largest apple</a:t>
            </a:r>
          </a:p>
          <a:p>
            <a:pPr lvl="1"/>
            <a:r>
              <a:rPr lang="en-US" dirty="0"/>
              <a:t>In box 0 to 5 (noted as [0,5])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Get the first apple from [0,5]</a:t>
            </a:r>
          </a:p>
          <a:p>
            <a:pPr lvl="1"/>
            <a:r>
              <a:rPr lang="en-US" dirty="0"/>
              <a:t>Find the largest apple from [1,5]</a:t>
            </a:r>
          </a:p>
          <a:p>
            <a:pPr lvl="1"/>
            <a:r>
              <a:rPr lang="en-US" dirty="0"/>
              <a:t>compare it with apple 0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D5ED43-844F-164D-BC8A-A193BC70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(and backtracking)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7F84D4-D680-5843-8D1F-BF9A22329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095" y="3515896"/>
            <a:ext cx="701079" cy="71371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DEE8810-0A2A-8B44-AE3E-BDD4A72548DB}"/>
              </a:ext>
            </a:extLst>
          </p:cNvPr>
          <p:cNvSpPr/>
          <p:nvPr/>
        </p:nvSpPr>
        <p:spPr>
          <a:xfrm>
            <a:off x="792977" y="3089209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578F666-AF32-FE44-9F61-562C58810305}"/>
              </a:ext>
            </a:extLst>
          </p:cNvPr>
          <p:cNvSpPr/>
          <p:nvPr/>
        </p:nvSpPr>
        <p:spPr>
          <a:xfrm>
            <a:off x="2074930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276D0BE-0FD0-504E-A12F-81C829411ABC}"/>
              </a:ext>
            </a:extLst>
          </p:cNvPr>
          <p:cNvSpPr/>
          <p:nvPr/>
        </p:nvSpPr>
        <p:spPr>
          <a:xfrm>
            <a:off x="3356883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109C734-9793-5245-B165-1BF49D7241D6}"/>
              </a:ext>
            </a:extLst>
          </p:cNvPr>
          <p:cNvSpPr/>
          <p:nvPr/>
        </p:nvSpPr>
        <p:spPr>
          <a:xfrm>
            <a:off x="4638836" y="3089209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608B01-0A24-AE41-8BFF-BFA19E6CA763}"/>
              </a:ext>
            </a:extLst>
          </p:cNvPr>
          <p:cNvSpPr/>
          <p:nvPr/>
        </p:nvSpPr>
        <p:spPr>
          <a:xfrm>
            <a:off x="5920789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E28B8D1-7C51-E441-8FBE-048EA381BFE2}"/>
              </a:ext>
            </a:extLst>
          </p:cNvPr>
          <p:cNvSpPr/>
          <p:nvPr/>
        </p:nvSpPr>
        <p:spPr>
          <a:xfrm>
            <a:off x="7202742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125E2F-F168-3747-A7A8-E5A09CB376E7}"/>
              </a:ext>
            </a:extLst>
          </p:cNvPr>
          <p:cNvSpPr txBox="1"/>
          <p:nvPr/>
        </p:nvSpPr>
        <p:spPr>
          <a:xfrm>
            <a:off x="1283110" y="437504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68888D-3654-304D-982B-62898F71A1C2}"/>
              </a:ext>
            </a:extLst>
          </p:cNvPr>
          <p:cNvSpPr txBox="1"/>
          <p:nvPr/>
        </p:nvSpPr>
        <p:spPr>
          <a:xfrm>
            <a:off x="2560877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40F7E9-9665-4949-ACA2-D66B8297A1C8}"/>
              </a:ext>
            </a:extLst>
          </p:cNvPr>
          <p:cNvSpPr txBox="1"/>
          <p:nvPr/>
        </p:nvSpPr>
        <p:spPr>
          <a:xfrm>
            <a:off x="384283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2E3F181-4EE3-624A-89EB-DC54266D3C84}"/>
              </a:ext>
            </a:extLst>
          </p:cNvPr>
          <p:cNvSpPr txBox="1"/>
          <p:nvPr/>
        </p:nvSpPr>
        <p:spPr>
          <a:xfrm>
            <a:off x="5128969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632EBE-8B82-454D-AE84-321626BDAA83}"/>
              </a:ext>
            </a:extLst>
          </p:cNvPr>
          <p:cNvSpPr txBox="1"/>
          <p:nvPr/>
        </p:nvSpPr>
        <p:spPr>
          <a:xfrm>
            <a:off x="640255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842ED01-7671-E641-BB10-60815A89B767}"/>
              </a:ext>
            </a:extLst>
          </p:cNvPr>
          <p:cNvSpPr txBox="1"/>
          <p:nvPr/>
        </p:nvSpPr>
        <p:spPr>
          <a:xfrm>
            <a:off x="7692875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5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17257B0-F308-4C4F-9D69-520F7D920284}"/>
              </a:ext>
            </a:extLst>
          </p:cNvPr>
          <p:cNvSpPr/>
          <p:nvPr/>
        </p:nvSpPr>
        <p:spPr>
          <a:xfrm>
            <a:off x="2074930" y="3085322"/>
            <a:ext cx="6409765" cy="1281954"/>
          </a:xfrm>
          <a:prstGeom prst="rect">
            <a:avLst/>
          </a:prstGeom>
          <a:solidFill>
            <a:schemeClr val="accent2">
              <a:lumMod val="60000"/>
              <a:lumOff val="40000"/>
              <a:alpha val="30000"/>
            </a:schemeClr>
          </a:solidFill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073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4DD986-506B-BF48-8026-D537C5C534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How to find the largest apple</a:t>
            </a:r>
          </a:p>
          <a:p>
            <a:pPr lvl="1"/>
            <a:r>
              <a:rPr lang="en-US" dirty="0"/>
              <a:t>In box 1 to 5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Get the first apple from [1,5]</a:t>
            </a:r>
          </a:p>
          <a:p>
            <a:pPr lvl="1"/>
            <a:r>
              <a:rPr lang="en-US" dirty="0"/>
              <a:t>Find the largest apple from 2-5</a:t>
            </a:r>
          </a:p>
          <a:p>
            <a:pPr lvl="1"/>
            <a:r>
              <a:rPr lang="en-US" dirty="0"/>
              <a:t>compare it with apple 1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D5ED43-844F-164D-BC8A-A193BC70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(and backtracking)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7F84D4-D680-5843-8D1F-BF9A22329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095" y="3515896"/>
            <a:ext cx="701079" cy="71371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DEE8810-0A2A-8B44-AE3E-BDD4A72548DB}"/>
              </a:ext>
            </a:extLst>
          </p:cNvPr>
          <p:cNvSpPr/>
          <p:nvPr/>
        </p:nvSpPr>
        <p:spPr>
          <a:xfrm>
            <a:off x="792977" y="3089209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578F666-AF32-FE44-9F61-562C58810305}"/>
              </a:ext>
            </a:extLst>
          </p:cNvPr>
          <p:cNvSpPr/>
          <p:nvPr/>
        </p:nvSpPr>
        <p:spPr>
          <a:xfrm>
            <a:off x="2074930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276D0BE-0FD0-504E-A12F-81C829411ABC}"/>
              </a:ext>
            </a:extLst>
          </p:cNvPr>
          <p:cNvSpPr/>
          <p:nvPr/>
        </p:nvSpPr>
        <p:spPr>
          <a:xfrm>
            <a:off x="3356883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109C734-9793-5245-B165-1BF49D7241D6}"/>
              </a:ext>
            </a:extLst>
          </p:cNvPr>
          <p:cNvSpPr/>
          <p:nvPr/>
        </p:nvSpPr>
        <p:spPr>
          <a:xfrm>
            <a:off x="4638836" y="3089209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608B01-0A24-AE41-8BFF-BFA19E6CA763}"/>
              </a:ext>
            </a:extLst>
          </p:cNvPr>
          <p:cNvSpPr/>
          <p:nvPr/>
        </p:nvSpPr>
        <p:spPr>
          <a:xfrm>
            <a:off x="5920789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E28B8D1-7C51-E441-8FBE-048EA381BFE2}"/>
              </a:ext>
            </a:extLst>
          </p:cNvPr>
          <p:cNvSpPr/>
          <p:nvPr/>
        </p:nvSpPr>
        <p:spPr>
          <a:xfrm>
            <a:off x="7202742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125E2F-F168-3747-A7A8-E5A09CB376E7}"/>
              </a:ext>
            </a:extLst>
          </p:cNvPr>
          <p:cNvSpPr txBox="1"/>
          <p:nvPr/>
        </p:nvSpPr>
        <p:spPr>
          <a:xfrm>
            <a:off x="1283110" y="437504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68888D-3654-304D-982B-62898F71A1C2}"/>
              </a:ext>
            </a:extLst>
          </p:cNvPr>
          <p:cNvSpPr txBox="1"/>
          <p:nvPr/>
        </p:nvSpPr>
        <p:spPr>
          <a:xfrm>
            <a:off x="2560877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40F7E9-9665-4949-ACA2-D66B8297A1C8}"/>
              </a:ext>
            </a:extLst>
          </p:cNvPr>
          <p:cNvSpPr txBox="1"/>
          <p:nvPr/>
        </p:nvSpPr>
        <p:spPr>
          <a:xfrm>
            <a:off x="384283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2E3F181-4EE3-624A-89EB-DC54266D3C84}"/>
              </a:ext>
            </a:extLst>
          </p:cNvPr>
          <p:cNvSpPr txBox="1"/>
          <p:nvPr/>
        </p:nvSpPr>
        <p:spPr>
          <a:xfrm>
            <a:off x="5128969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632EBE-8B82-454D-AE84-321626BDAA83}"/>
              </a:ext>
            </a:extLst>
          </p:cNvPr>
          <p:cNvSpPr txBox="1"/>
          <p:nvPr/>
        </p:nvSpPr>
        <p:spPr>
          <a:xfrm>
            <a:off x="640255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842ED01-7671-E641-BB10-60815A89B767}"/>
              </a:ext>
            </a:extLst>
          </p:cNvPr>
          <p:cNvSpPr txBox="1"/>
          <p:nvPr/>
        </p:nvSpPr>
        <p:spPr>
          <a:xfrm>
            <a:off x="7692875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5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17257B0-F308-4C4F-9D69-520F7D920284}"/>
              </a:ext>
            </a:extLst>
          </p:cNvPr>
          <p:cNvSpPr/>
          <p:nvPr/>
        </p:nvSpPr>
        <p:spPr>
          <a:xfrm>
            <a:off x="3356883" y="3085322"/>
            <a:ext cx="5127812" cy="1281954"/>
          </a:xfrm>
          <a:prstGeom prst="rect">
            <a:avLst/>
          </a:prstGeom>
          <a:solidFill>
            <a:schemeClr val="accent2">
              <a:lumMod val="60000"/>
              <a:lumOff val="40000"/>
              <a:alpha val="30000"/>
            </a:schemeClr>
          </a:solidFill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20239B0-D34E-F444-A071-9585051FB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8600" y="3128782"/>
            <a:ext cx="1183512" cy="1204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863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4DD986-506B-BF48-8026-D537C5C534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How to find the largest apple</a:t>
            </a:r>
          </a:p>
          <a:p>
            <a:pPr lvl="1"/>
            <a:r>
              <a:rPr lang="en-US" dirty="0"/>
              <a:t>In box 2 to 5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Get the first apple from [2,5]</a:t>
            </a:r>
          </a:p>
          <a:p>
            <a:pPr lvl="1"/>
            <a:r>
              <a:rPr lang="en-US" dirty="0"/>
              <a:t>Find the largest apple from 3-5</a:t>
            </a:r>
          </a:p>
          <a:p>
            <a:pPr lvl="1"/>
            <a:r>
              <a:rPr lang="en-US" dirty="0"/>
              <a:t>compare it with apple 2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D5ED43-844F-164D-BC8A-A193BC70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(and backtracking)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7F84D4-D680-5843-8D1F-BF9A22329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095" y="3515896"/>
            <a:ext cx="701079" cy="71371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DEE8810-0A2A-8B44-AE3E-BDD4A72548DB}"/>
              </a:ext>
            </a:extLst>
          </p:cNvPr>
          <p:cNvSpPr/>
          <p:nvPr/>
        </p:nvSpPr>
        <p:spPr>
          <a:xfrm>
            <a:off x="792977" y="3089209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276D0BE-0FD0-504E-A12F-81C829411ABC}"/>
              </a:ext>
            </a:extLst>
          </p:cNvPr>
          <p:cNvSpPr/>
          <p:nvPr/>
        </p:nvSpPr>
        <p:spPr>
          <a:xfrm>
            <a:off x="3356883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109C734-9793-5245-B165-1BF49D7241D6}"/>
              </a:ext>
            </a:extLst>
          </p:cNvPr>
          <p:cNvSpPr/>
          <p:nvPr/>
        </p:nvSpPr>
        <p:spPr>
          <a:xfrm>
            <a:off x="4638836" y="3089209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608B01-0A24-AE41-8BFF-BFA19E6CA763}"/>
              </a:ext>
            </a:extLst>
          </p:cNvPr>
          <p:cNvSpPr/>
          <p:nvPr/>
        </p:nvSpPr>
        <p:spPr>
          <a:xfrm>
            <a:off x="5920789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E28B8D1-7C51-E441-8FBE-048EA381BFE2}"/>
              </a:ext>
            </a:extLst>
          </p:cNvPr>
          <p:cNvSpPr/>
          <p:nvPr/>
        </p:nvSpPr>
        <p:spPr>
          <a:xfrm>
            <a:off x="7202742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125E2F-F168-3747-A7A8-E5A09CB376E7}"/>
              </a:ext>
            </a:extLst>
          </p:cNvPr>
          <p:cNvSpPr txBox="1"/>
          <p:nvPr/>
        </p:nvSpPr>
        <p:spPr>
          <a:xfrm>
            <a:off x="1283110" y="437504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68888D-3654-304D-982B-62898F71A1C2}"/>
              </a:ext>
            </a:extLst>
          </p:cNvPr>
          <p:cNvSpPr txBox="1"/>
          <p:nvPr/>
        </p:nvSpPr>
        <p:spPr>
          <a:xfrm>
            <a:off x="2560877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40F7E9-9665-4949-ACA2-D66B8297A1C8}"/>
              </a:ext>
            </a:extLst>
          </p:cNvPr>
          <p:cNvSpPr txBox="1"/>
          <p:nvPr/>
        </p:nvSpPr>
        <p:spPr>
          <a:xfrm>
            <a:off x="384283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2E3F181-4EE3-624A-89EB-DC54266D3C84}"/>
              </a:ext>
            </a:extLst>
          </p:cNvPr>
          <p:cNvSpPr txBox="1"/>
          <p:nvPr/>
        </p:nvSpPr>
        <p:spPr>
          <a:xfrm>
            <a:off x="5128969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632EBE-8B82-454D-AE84-321626BDAA83}"/>
              </a:ext>
            </a:extLst>
          </p:cNvPr>
          <p:cNvSpPr txBox="1"/>
          <p:nvPr/>
        </p:nvSpPr>
        <p:spPr>
          <a:xfrm>
            <a:off x="640255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842ED01-7671-E641-BB10-60815A89B767}"/>
              </a:ext>
            </a:extLst>
          </p:cNvPr>
          <p:cNvSpPr txBox="1"/>
          <p:nvPr/>
        </p:nvSpPr>
        <p:spPr>
          <a:xfrm>
            <a:off x="7692875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5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17257B0-F308-4C4F-9D69-520F7D920284}"/>
              </a:ext>
            </a:extLst>
          </p:cNvPr>
          <p:cNvSpPr/>
          <p:nvPr/>
        </p:nvSpPr>
        <p:spPr>
          <a:xfrm>
            <a:off x="4638091" y="3085322"/>
            <a:ext cx="3846603" cy="1281954"/>
          </a:xfrm>
          <a:prstGeom prst="rect">
            <a:avLst/>
          </a:prstGeom>
          <a:solidFill>
            <a:schemeClr val="accent2">
              <a:lumMod val="60000"/>
              <a:lumOff val="40000"/>
              <a:alpha val="30000"/>
            </a:schemeClr>
          </a:solidFill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20239B0-D34E-F444-A071-9585051FB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2627" y="3145303"/>
            <a:ext cx="1183512" cy="1204837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noFill/>
            <a:prstDash val="sysDash"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578F666-AF32-FE44-9F61-562C58810305}"/>
              </a:ext>
            </a:extLst>
          </p:cNvPr>
          <p:cNvSpPr/>
          <p:nvPr/>
        </p:nvSpPr>
        <p:spPr>
          <a:xfrm>
            <a:off x="2079116" y="3093092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4209758-B66D-604B-AF41-F576F65CB6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2830" y="3670274"/>
            <a:ext cx="397787" cy="404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636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4DD986-506B-BF48-8026-D537C5C534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How to find the largest apple</a:t>
            </a:r>
          </a:p>
          <a:p>
            <a:pPr lvl="1"/>
            <a:r>
              <a:rPr lang="en-US" dirty="0"/>
              <a:t>In box 1 to 5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Get the first apple from [3,5]</a:t>
            </a:r>
          </a:p>
          <a:p>
            <a:pPr lvl="1"/>
            <a:r>
              <a:rPr lang="en-US" dirty="0"/>
              <a:t>Find the largest apple from 3-5</a:t>
            </a:r>
          </a:p>
          <a:p>
            <a:pPr lvl="1"/>
            <a:r>
              <a:rPr lang="en-US" dirty="0"/>
              <a:t>compare it with apple 3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D5ED43-844F-164D-BC8A-A193BC70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(and backtracking)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7F84D4-D680-5843-8D1F-BF9A22329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095" y="3515896"/>
            <a:ext cx="701079" cy="71371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DEE8810-0A2A-8B44-AE3E-BDD4A72548DB}"/>
              </a:ext>
            </a:extLst>
          </p:cNvPr>
          <p:cNvSpPr/>
          <p:nvPr/>
        </p:nvSpPr>
        <p:spPr>
          <a:xfrm>
            <a:off x="792977" y="3089209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109C734-9793-5245-B165-1BF49D7241D6}"/>
              </a:ext>
            </a:extLst>
          </p:cNvPr>
          <p:cNvSpPr/>
          <p:nvPr/>
        </p:nvSpPr>
        <p:spPr>
          <a:xfrm>
            <a:off x="4638836" y="3089209"/>
            <a:ext cx="1281953" cy="1281953"/>
          </a:xfrm>
          <a:prstGeom prst="rect">
            <a:avLst/>
          </a:prstGeom>
          <a:solidFill>
            <a:schemeClr val="bg2"/>
          </a:solidFill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608B01-0A24-AE41-8BFF-BFA19E6CA763}"/>
              </a:ext>
            </a:extLst>
          </p:cNvPr>
          <p:cNvSpPr/>
          <p:nvPr/>
        </p:nvSpPr>
        <p:spPr>
          <a:xfrm>
            <a:off x="5920789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E28B8D1-7C51-E441-8FBE-048EA381BFE2}"/>
              </a:ext>
            </a:extLst>
          </p:cNvPr>
          <p:cNvSpPr/>
          <p:nvPr/>
        </p:nvSpPr>
        <p:spPr>
          <a:xfrm>
            <a:off x="7202742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125E2F-F168-3747-A7A8-E5A09CB376E7}"/>
              </a:ext>
            </a:extLst>
          </p:cNvPr>
          <p:cNvSpPr txBox="1"/>
          <p:nvPr/>
        </p:nvSpPr>
        <p:spPr>
          <a:xfrm>
            <a:off x="1283110" y="437504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68888D-3654-304D-982B-62898F71A1C2}"/>
              </a:ext>
            </a:extLst>
          </p:cNvPr>
          <p:cNvSpPr txBox="1"/>
          <p:nvPr/>
        </p:nvSpPr>
        <p:spPr>
          <a:xfrm>
            <a:off x="2560877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40F7E9-9665-4949-ACA2-D66B8297A1C8}"/>
              </a:ext>
            </a:extLst>
          </p:cNvPr>
          <p:cNvSpPr txBox="1"/>
          <p:nvPr/>
        </p:nvSpPr>
        <p:spPr>
          <a:xfrm>
            <a:off x="384283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2E3F181-4EE3-624A-89EB-DC54266D3C84}"/>
              </a:ext>
            </a:extLst>
          </p:cNvPr>
          <p:cNvSpPr txBox="1"/>
          <p:nvPr/>
        </p:nvSpPr>
        <p:spPr>
          <a:xfrm>
            <a:off x="5128969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632EBE-8B82-454D-AE84-321626BDAA83}"/>
              </a:ext>
            </a:extLst>
          </p:cNvPr>
          <p:cNvSpPr txBox="1"/>
          <p:nvPr/>
        </p:nvSpPr>
        <p:spPr>
          <a:xfrm>
            <a:off x="640255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842ED01-7671-E641-BB10-60815A89B767}"/>
              </a:ext>
            </a:extLst>
          </p:cNvPr>
          <p:cNvSpPr txBox="1"/>
          <p:nvPr/>
        </p:nvSpPr>
        <p:spPr>
          <a:xfrm>
            <a:off x="7692875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5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17257B0-F308-4C4F-9D69-520F7D920284}"/>
              </a:ext>
            </a:extLst>
          </p:cNvPr>
          <p:cNvSpPr/>
          <p:nvPr/>
        </p:nvSpPr>
        <p:spPr>
          <a:xfrm>
            <a:off x="5916603" y="3085322"/>
            <a:ext cx="2568091" cy="1281954"/>
          </a:xfrm>
          <a:prstGeom prst="rect">
            <a:avLst/>
          </a:prstGeom>
          <a:solidFill>
            <a:schemeClr val="accent2">
              <a:lumMod val="60000"/>
              <a:lumOff val="40000"/>
              <a:alpha val="30000"/>
            </a:schemeClr>
          </a:solidFill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20239B0-D34E-F444-A071-9585051FB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2627" y="3145303"/>
            <a:ext cx="1183512" cy="1204837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noFill/>
            <a:prstDash val="sysDash"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578F666-AF32-FE44-9F61-562C58810305}"/>
              </a:ext>
            </a:extLst>
          </p:cNvPr>
          <p:cNvSpPr/>
          <p:nvPr/>
        </p:nvSpPr>
        <p:spPr>
          <a:xfrm>
            <a:off x="2079116" y="3093092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4209758-B66D-604B-AF41-F576F65CB6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2830" y="3670274"/>
            <a:ext cx="397787" cy="40495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3928D47-A312-684B-9B91-3F5FB51D40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8066" y="3598758"/>
            <a:ext cx="542068" cy="55183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276D0BE-0FD0-504E-A12F-81C829411ABC}"/>
              </a:ext>
            </a:extLst>
          </p:cNvPr>
          <p:cNvSpPr/>
          <p:nvPr/>
        </p:nvSpPr>
        <p:spPr>
          <a:xfrm>
            <a:off x="3356883" y="3089207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358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4DD986-506B-BF48-8026-D537C5C534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How to find the largest apple</a:t>
            </a:r>
          </a:p>
          <a:p>
            <a:pPr lvl="1"/>
            <a:r>
              <a:rPr lang="en-US" dirty="0"/>
              <a:t>In box 1 to 5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Get the first apple from [4,5]</a:t>
            </a:r>
          </a:p>
          <a:p>
            <a:pPr lvl="1"/>
            <a:r>
              <a:rPr lang="en-US" dirty="0"/>
              <a:t>Find the largest apple from 4-5</a:t>
            </a:r>
          </a:p>
          <a:p>
            <a:pPr lvl="1"/>
            <a:r>
              <a:rPr lang="en-US" dirty="0"/>
              <a:t>compare it with apple 4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D5ED43-844F-164D-BC8A-A193BC70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(and backtracking)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7F84D4-D680-5843-8D1F-BF9A22329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095" y="3515896"/>
            <a:ext cx="701079" cy="71371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DEE8810-0A2A-8B44-AE3E-BDD4A72548DB}"/>
              </a:ext>
            </a:extLst>
          </p:cNvPr>
          <p:cNvSpPr/>
          <p:nvPr/>
        </p:nvSpPr>
        <p:spPr>
          <a:xfrm>
            <a:off x="792977" y="3089209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608B01-0A24-AE41-8BFF-BFA19E6CA763}"/>
              </a:ext>
            </a:extLst>
          </p:cNvPr>
          <p:cNvSpPr/>
          <p:nvPr/>
        </p:nvSpPr>
        <p:spPr>
          <a:xfrm>
            <a:off x="5920789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E28B8D1-7C51-E441-8FBE-048EA381BFE2}"/>
              </a:ext>
            </a:extLst>
          </p:cNvPr>
          <p:cNvSpPr/>
          <p:nvPr/>
        </p:nvSpPr>
        <p:spPr>
          <a:xfrm>
            <a:off x="7202742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125E2F-F168-3747-A7A8-E5A09CB376E7}"/>
              </a:ext>
            </a:extLst>
          </p:cNvPr>
          <p:cNvSpPr txBox="1"/>
          <p:nvPr/>
        </p:nvSpPr>
        <p:spPr>
          <a:xfrm>
            <a:off x="1283110" y="437504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68888D-3654-304D-982B-62898F71A1C2}"/>
              </a:ext>
            </a:extLst>
          </p:cNvPr>
          <p:cNvSpPr txBox="1"/>
          <p:nvPr/>
        </p:nvSpPr>
        <p:spPr>
          <a:xfrm>
            <a:off x="2560877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40F7E9-9665-4949-ACA2-D66B8297A1C8}"/>
              </a:ext>
            </a:extLst>
          </p:cNvPr>
          <p:cNvSpPr txBox="1"/>
          <p:nvPr/>
        </p:nvSpPr>
        <p:spPr>
          <a:xfrm>
            <a:off x="384283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2E3F181-4EE3-624A-89EB-DC54266D3C84}"/>
              </a:ext>
            </a:extLst>
          </p:cNvPr>
          <p:cNvSpPr txBox="1"/>
          <p:nvPr/>
        </p:nvSpPr>
        <p:spPr>
          <a:xfrm>
            <a:off x="5128969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632EBE-8B82-454D-AE84-321626BDAA83}"/>
              </a:ext>
            </a:extLst>
          </p:cNvPr>
          <p:cNvSpPr txBox="1"/>
          <p:nvPr/>
        </p:nvSpPr>
        <p:spPr>
          <a:xfrm>
            <a:off x="640255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842ED01-7671-E641-BB10-60815A89B767}"/>
              </a:ext>
            </a:extLst>
          </p:cNvPr>
          <p:cNvSpPr txBox="1"/>
          <p:nvPr/>
        </p:nvSpPr>
        <p:spPr>
          <a:xfrm>
            <a:off x="7692875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5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17257B0-F308-4C4F-9D69-520F7D920284}"/>
              </a:ext>
            </a:extLst>
          </p:cNvPr>
          <p:cNvSpPr/>
          <p:nvPr/>
        </p:nvSpPr>
        <p:spPr>
          <a:xfrm>
            <a:off x="7198556" y="3085322"/>
            <a:ext cx="1286138" cy="1281954"/>
          </a:xfrm>
          <a:prstGeom prst="rect">
            <a:avLst/>
          </a:prstGeom>
          <a:solidFill>
            <a:schemeClr val="accent2">
              <a:lumMod val="60000"/>
              <a:lumOff val="40000"/>
              <a:alpha val="30000"/>
            </a:schemeClr>
          </a:solidFill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20239B0-D34E-F444-A071-9585051FB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2627" y="3145303"/>
            <a:ext cx="1183512" cy="1204837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noFill/>
            <a:prstDash val="sysDash"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578F666-AF32-FE44-9F61-562C58810305}"/>
              </a:ext>
            </a:extLst>
          </p:cNvPr>
          <p:cNvSpPr/>
          <p:nvPr/>
        </p:nvSpPr>
        <p:spPr>
          <a:xfrm>
            <a:off x="2079116" y="3093092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4209758-B66D-604B-AF41-F576F65CB6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2830" y="3670274"/>
            <a:ext cx="397787" cy="40495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3928D47-A312-684B-9B91-3F5FB51D40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8066" y="3598758"/>
            <a:ext cx="542068" cy="55183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276D0BE-0FD0-504E-A12F-81C829411ABC}"/>
              </a:ext>
            </a:extLst>
          </p:cNvPr>
          <p:cNvSpPr/>
          <p:nvPr/>
        </p:nvSpPr>
        <p:spPr>
          <a:xfrm>
            <a:off x="3356883" y="3089207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1DB238EC-5CA6-A946-BBB9-974AD3C9AB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2214" y="3382501"/>
            <a:ext cx="832113" cy="84710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109C734-9793-5245-B165-1BF49D7241D6}"/>
              </a:ext>
            </a:extLst>
          </p:cNvPr>
          <p:cNvSpPr/>
          <p:nvPr/>
        </p:nvSpPr>
        <p:spPr>
          <a:xfrm>
            <a:off x="4638836" y="3089209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2551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4DD986-506B-BF48-8026-D537C5C534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How to find the largest apple</a:t>
            </a:r>
          </a:p>
          <a:p>
            <a:pPr lvl="1"/>
            <a:r>
              <a:rPr lang="en-US" dirty="0"/>
              <a:t>In box 1 to 5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Only 1 apple is left, it’s the largest comparing to itself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D5ED43-844F-164D-BC8A-A193BC70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(and backtracking)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7F84D4-D680-5843-8D1F-BF9A22329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095" y="3515896"/>
            <a:ext cx="701079" cy="71371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DEE8810-0A2A-8B44-AE3E-BDD4A72548DB}"/>
              </a:ext>
            </a:extLst>
          </p:cNvPr>
          <p:cNvSpPr/>
          <p:nvPr/>
        </p:nvSpPr>
        <p:spPr>
          <a:xfrm>
            <a:off x="792977" y="3089209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E28B8D1-7C51-E441-8FBE-048EA381BFE2}"/>
              </a:ext>
            </a:extLst>
          </p:cNvPr>
          <p:cNvSpPr/>
          <p:nvPr/>
        </p:nvSpPr>
        <p:spPr>
          <a:xfrm>
            <a:off x="7202742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125E2F-F168-3747-A7A8-E5A09CB376E7}"/>
              </a:ext>
            </a:extLst>
          </p:cNvPr>
          <p:cNvSpPr txBox="1"/>
          <p:nvPr/>
        </p:nvSpPr>
        <p:spPr>
          <a:xfrm>
            <a:off x="1283110" y="437504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68888D-3654-304D-982B-62898F71A1C2}"/>
              </a:ext>
            </a:extLst>
          </p:cNvPr>
          <p:cNvSpPr txBox="1"/>
          <p:nvPr/>
        </p:nvSpPr>
        <p:spPr>
          <a:xfrm>
            <a:off x="2560877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40F7E9-9665-4949-ACA2-D66B8297A1C8}"/>
              </a:ext>
            </a:extLst>
          </p:cNvPr>
          <p:cNvSpPr txBox="1"/>
          <p:nvPr/>
        </p:nvSpPr>
        <p:spPr>
          <a:xfrm>
            <a:off x="384283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2E3F181-4EE3-624A-89EB-DC54266D3C84}"/>
              </a:ext>
            </a:extLst>
          </p:cNvPr>
          <p:cNvSpPr txBox="1"/>
          <p:nvPr/>
        </p:nvSpPr>
        <p:spPr>
          <a:xfrm>
            <a:off x="5128969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632EBE-8B82-454D-AE84-321626BDAA83}"/>
              </a:ext>
            </a:extLst>
          </p:cNvPr>
          <p:cNvSpPr txBox="1"/>
          <p:nvPr/>
        </p:nvSpPr>
        <p:spPr>
          <a:xfrm>
            <a:off x="640255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842ED01-7671-E641-BB10-60815A89B767}"/>
              </a:ext>
            </a:extLst>
          </p:cNvPr>
          <p:cNvSpPr txBox="1"/>
          <p:nvPr/>
        </p:nvSpPr>
        <p:spPr>
          <a:xfrm>
            <a:off x="7692875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5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20239B0-D34E-F444-A071-9585051FB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2627" y="3145303"/>
            <a:ext cx="1183512" cy="1204837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noFill/>
            <a:prstDash val="sysDash"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578F666-AF32-FE44-9F61-562C58810305}"/>
              </a:ext>
            </a:extLst>
          </p:cNvPr>
          <p:cNvSpPr/>
          <p:nvPr/>
        </p:nvSpPr>
        <p:spPr>
          <a:xfrm>
            <a:off x="2079116" y="3093092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4209758-B66D-604B-AF41-F576F65CB6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2830" y="3670274"/>
            <a:ext cx="397787" cy="40495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3928D47-A312-684B-9B91-3F5FB51D40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8066" y="3598758"/>
            <a:ext cx="542068" cy="55183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276D0BE-0FD0-504E-A12F-81C829411ABC}"/>
              </a:ext>
            </a:extLst>
          </p:cNvPr>
          <p:cNvSpPr/>
          <p:nvPr/>
        </p:nvSpPr>
        <p:spPr>
          <a:xfrm>
            <a:off x="3356883" y="3089207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1DB238EC-5CA6-A946-BBB9-974AD3C9AB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2214" y="3382501"/>
            <a:ext cx="832113" cy="84710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109C734-9793-5245-B165-1BF49D7241D6}"/>
              </a:ext>
            </a:extLst>
          </p:cNvPr>
          <p:cNvSpPr/>
          <p:nvPr/>
        </p:nvSpPr>
        <p:spPr>
          <a:xfrm>
            <a:off x="4638836" y="3089209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608B01-0A24-AE41-8BFF-BFA19E6CA763}"/>
              </a:ext>
            </a:extLst>
          </p:cNvPr>
          <p:cNvSpPr/>
          <p:nvPr/>
        </p:nvSpPr>
        <p:spPr>
          <a:xfrm>
            <a:off x="5920789" y="3089208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1D61203F-4136-BC4B-B17E-BD36981799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2875" y="3789949"/>
            <a:ext cx="235496" cy="23974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90B29437-5327-1343-92C9-E77A7BE791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2875" y="2948181"/>
            <a:ext cx="235496" cy="239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182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4DD986-506B-BF48-8026-D537C5C534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How to find the largest apple</a:t>
            </a:r>
          </a:p>
          <a:p>
            <a:pPr lvl="1"/>
            <a:r>
              <a:rPr lang="en-US" dirty="0"/>
              <a:t>In box 1 to 5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Get the first apple from [4,5]</a:t>
            </a:r>
          </a:p>
          <a:p>
            <a:pPr lvl="1"/>
            <a:r>
              <a:rPr lang="en-US" dirty="0"/>
              <a:t>Find the largest apple from 4-5</a:t>
            </a:r>
          </a:p>
          <a:p>
            <a:pPr lvl="1"/>
            <a:r>
              <a:rPr lang="en-US" dirty="0"/>
              <a:t>compare it with apple 4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D5ED43-844F-164D-BC8A-A193BC70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(and backtracking)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7F84D4-D680-5843-8D1F-BF9A22329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095" y="3515896"/>
            <a:ext cx="701079" cy="71371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DEE8810-0A2A-8B44-AE3E-BDD4A72548DB}"/>
              </a:ext>
            </a:extLst>
          </p:cNvPr>
          <p:cNvSpPr/>
          <p:nvPr/>
        </p:nvSpPr>
        <p:spPr>
          <a:xfrm>
            <a:off x="792977" y="3089209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608B01-0A24-AE41-8BFF-BFA19E6CA763}"/>
              </a:ext>
            </a:extLst>
          </p:cNvPr>
          <p:cNvSpPr/>
          <p:nvPr/>
        </p:nvSpPr>
        <p:spPr>
          <a:xfrm>
            <a:off x="5920789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E28B8D1-7C51-E441-8FBE-048EA381BFE2}"/>
              </a:ext>
            </a:extLst>
          </p:cNvPr>
          <p:cNvSpPr/>
          <p:nvPr/>
        </p:nvSpPr>
        <p:spPr>
          <a:xfrm>
            <a:off x="7202742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125E2F-F168-3747-A7A8-E5A09CB376E7}"/>
              </a:ext>
            </a:extLst>
          </p:cNvPr>
          <p:cNvSpPr txBox="1"/>
          <p:nvPr/>
        </p:nvSpPr>
        <p:spPr>
          <a:xfrm>
            <a:off x="1283110" y="437504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68888D-3654-304D-982B-62898F71A1C2}"/>
              </a:ext>
            </a:extLst>
          </p:cNvPr>
          <p:cNvSpPr txBox="1"/>
          <p:nvPr/>
        </p:nvSpPr>
        <p:spPr>
          <a:xfrm>
            <a:off x="2560877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40F7E9-9665-4949-ACA2-D66B8297A1C8}"/>
              </a:ext>
            </a:extLst>
          </p:cNvPr>
          <p:cNvSpPr txBox="1"/>
          <p:nvPr/>
        </p:nvSpPr>
        <p:spPr>
          <a:xfrm>
            <a:off x="384283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2E3F181-4EE3-624A-89EB-DC54266D3C84}"/>
              </a:ext>
            </a:extLst>
          </p:cNvPr>
          <p:cNvSpPr txBox="1"/>
          <p:nvPr/>
        </p:nvSpPr>
        <p:spPr>
          <a:xfrm>
            <a:off x="5128969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632EBE-8B82-454D-AE84-321626BDAA83}"/>
              </a:ext>
            </a:extLst>
          </p:cNvPr>
          <p:cNvSpPr txBox="1"/>
          <p:nvPr/>
        </p:nvSpPr>
        <p:spPr>
          <a:xfrm>
            <a:off x="640255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842ED01-7671-E641-BB10-60815A89B767}"/>
              </a:ext>
            </a:extLst>
          </p:cNvPr>
          <p:cNvSpPr txBox="1"/>
          <p:nvPr/>
        </p:nvSpPr>
        <p:spPr>
          <a:xfrm>
            <a:off x="7692875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5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17257B0-F308-4C4F-9D69-520F7D920284}"/>
              </a:ext>
            </a:extLst>
          </p:cNvPr>
          <p:cNvSpPr/>
          <p:nvPr/>
        </p:nvSpPr>
        <p:spPr>
          <a:xfrm>
            <a:off x="7198556" y="3085322"/>
            <a:ext cx="1286138" cy="1281954"/>
          </a:xfrm>
          <a:prstGeom prst="rect">
            <a:avLst/>
          </a:prstGeom>
          <a:solidFill>
            <a:schemeClr val="accent2">
              <a:lumMod val="60000"/>
              <a:lumOff val="40000"/>
              <a:alpha val="30000"/>
            </a:schemeClr>
          </a:solidFill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20239B0-D34E-F444-A071-9585051FB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2627" y="3145303"/>
            <a:ext cx="1183512" cy="1204837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noFill/>
            <a:prstDash val="sysDash"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578F666-AF32-FE44-9F61-562C58810305}"/>
              </a:ext>
            </a:extLst>
          </p:cNvPr>
          <p:cNvSpPr/>
          <p:nvPr/>
        </p:nvSpPr>
        <p:spPr>
          <a:xfrm>
            <a:off x="2079116" y="3093092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4209758-B66D-604B-AF41-F576F65CB6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2830" y="3670274"/>
            <a:ext cx="397787" cy="40495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3928D47-A312-684B-9B91-3F5FB51D40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8066" y="3598758"/>
            <a:ext cx="542068" cy="55183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276D0BE-0FD0-504E-A12F-81C829411ABC}"/>
              </a:ext>
            </a:extLst>
          </p:cNvPr>
          <p:cNvSpPr/>
          <p:nvPr/>
        </p:nvSpPr>
        <p:spPr>
          <a:xfrm>
            <a:off x="3356883" y="3089207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1DB238EC-5CA6-A946-BBB9-974AD3C9AB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2214" y="3382501"/>
            <a:ext cx="832113" cy="84710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109C734-9793-5245-B165-1BF49D7241D6}"/>
              </a:ext>
            </a:extLst>
          </p:cNvPr>
          <p:cNvSpPr/>
          <p:nvPr/>
        </p:nvSpPr>
        <p:spPr>
          <a:xfrm>
            <a:off x="4638836" y="3089209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6C4E47F0-62C9-4A48-82FC-7EA33E32FE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2875" y="2948181"/>
            <a:ext cx="235496" cy="239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0698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2D4FE19-2D3B-5F4E-959A-80BD95302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</a:t>
            </a:r>
          </a:p>
        </p:txBody>
      </p:sp>
      <p:pic>
        <p:nvPicPr>
          <p:cNvPr id="4" name="Content Placeholder 3" descr="2.pic_hd.jpg">
            <a:extLst>
              <a:ext uri="{FF2B5EF4-FFF2-40B4-BE49-F238E27FC236}">
                <a16:creationId xmlns:a16="http://schemas.microsoft.com/office/drawing/2014/main" id="{53026A11-D121-2F4A-93C1-A17C34CF80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33" b="7933"/>
          <a:stretch>
            <a:fillRect/>
          </a:stretch>
        </p:blipFill>
        <p:spPr>
          <a:xfrm>
            <a:off x="2091648" y="2124635"/>
            <a:ext cx="5842116" cy="31588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176164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4DD986-506B-BF48-8026-D537C5C534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How to find the largest apple</a:t>
            </a:r>
          </a:p>
          <a:p>
            <a:pPr lvl="1"/>
            <a:r>
              <a:rPr lang="en-US" dirty="0"/>
              <a:t>In box 1 to 5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Get the first apple from [4,5]</a:t>
            </a:r>
          </a:p>
          <a:p>
            <a:pPr lvl="1"/>
            <a:r>
              <a:rPr lang="en-US" dirty="0"/>
              <a:t>Find the largest apple from 4-5</a:t>
            </a:r>
          </a:p>
          <a:p>
            <a:pPr lvl="1"/>
            <a:r>
              <a:rPr lang="en-US" dirty="0"/>
              <a:t>compare it with apple 4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D5ED43-844F-164D-BC8A-A193BC70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(and backtracking)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7F84D4-D680-5843-8D1F-BF9A22329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095" y="3515896"/>
            <a:ext cx="701079" cy="71371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DEE8810-0A2A-8B44-AE3E-BDD4A72548DB}"/>
              </a:ext>
            </a:extLst>
          </p:cNvPr>
          <p:cNvSpPr/>
          <p:nvPr/>
        </p:nvSpPr>
        <p:spPr>
          <a:xfrm>
            <a:off x="792977" y="3089209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608B01-0A24-AE41-8BFF-BFA19E6CA763}"/>
              </a:ext>
            </a:extLst>
          </p:cNvPr>
          <p:cNvSpPr/>
          <p:nvPr/>
        </p:nvSpPr>
        <p:spPr>
          <a:xfrm>
            <a:off x="5920789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E28B8D1-7C51-E441-8FBE-048EA381BFE2}"/>
              </a:ext>
            </a:extLst>
          </p:cNvPr>
          <p:cNvSpPr/>
          <p:nvPr/>
        </p:nvSpPr>
        <p:spPr>
          <a:xfrm>
            <a:off x="7202742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125E2F-F168-3747-A7A8-E5A09CB376E7}"/>
              </a:ext>
            </a:extLst>
          </p:cNvPr>
          <p:cNvSpPr txBox="1"/>
          <p:nvPr/>
        </p:nvSpPr>
        <p:spPr>
          <a:xfrm>
            <a:off x="1283110" y="437504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68888D-3654-304D-982B-62898F71A1C2}"/>
              </a:ext>
            </a:extLst>
          </p:cNvPr>
          <p:cNvSpPr txBox="1"/>
          <p:nvPr/>
        </p:nvSpPr>
        <p:spPr>
          <a:xfrm>
            <a:off x="2560877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40F7E9-9665-4949-ACA2-D66B8297A1C8}"/>
              </a:ext>
            </a:extLst>
          </p:cNvPr>
          <p:cNvSpPr txBox="1"/>
          <p:nvPr/>
        </p:nvSpPr>
        <p:spPr>
          <a:xfrm>
            <a:off x="384283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2E3F181-4EE3-624A-89EB-DC54266D3C84}"/>
              </a:ext>
            </a:extLst>
          </p:cNvPr>
          <p:cNvSpPr txBox="1"/>
          <p:nvPr/>
        </p:nvSpPr>
        <p:spPr>
          <a:xfrm>
            <a:off x="5128969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632EBE-8B82-454D-AE84-321626BDAA83}"/>
              </a:ext>
            </a:extLst>
          </p:cNvPr>
          <p:cNvSpPr txBox="1"/>
          <p:nvPr/>
        </p:nvSpPr>
        <p:spPr>
          <a:xfrm>
            <a:off x="640255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842ED01-7671-E641-BB10-60815A89B767}"/>
              </a:ext>
            </a:extLst>
          </p:cNvPr>
          <p:cNvSpPr txBox="1"/>
          <p:nvPr/>
        </p:nvSpPr>
        <p:spPr>
          <a:xfrm>
            <a:off x="7692875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5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20239B0-D34E-F444-A071-9585051FB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2627" y="3145303"/>
            <a:ext cx="1183512" cy="1204837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noFill/>
            <a:prstDash val="sysDash"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578F666-AF32-FE44-9F61-562C58810305}"/>
              </a:ext>
            </a:extLst>
          </p:cNvPr>
          <p:cNvSpPr/>
          <p:nvPr/>
        </p:nvSpPr>
        <p:spPr>
          <a:xfrm>
            <a:off x="2079116" y="3093092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4209758-B66D-604B-AF41-F576F65CB6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2830" y="3670274"/>
            <a:ext cx="397787" cy="40495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3928D47-A312-684B-9B91-3F5FB51D40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8066" y="3598758"/>
            <a:ext cx="542068" cy="55183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276D0BE-0FD0-504E-A12F-81C829411ABC}"/>
              </a:ext>
            </a:extLst>
          </p:cNvPr>
          <p:cNvSpPr/>
          <p:nvPr/>
        </p:nvSpPr>
        <p:spPr>
          <a:xfrm>
            <a:off x="3356883" y="3089207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1DB238EC-5CA6-A946-BBB9-974AD3C9AB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5041" y="2668789"/>
            <a:ext cx="832113" cy="84710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109C734-9793-5245-B165-1BF49D7241D6}"/>
              </a:ext>
            </a:extLst>
          </p:cNvPr>
          <p:cNvSpPr/>
          <p:nvPr/>
        </p:nvSpPr>
        <p:spPr>
          <a:xfrm>
            <a:off x="4638836" y="3089209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4156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D7608B01-0A24-AE41-8BFF-BFA19E6CA763}"/>
              </a:ext>
            </a:extLst>
          </p:cNvPr>
          <p:cNvSpPr/>
          <p:nvPr/>
        </p:nvSpPr>
        <p:spPr>
          <a:xfrm>
            <a:off x="5920789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E28B8D1-7C51-E441-8FBE-048EA381BFE2}"/>
              </a:ext>
            </a:extLst>
          </p:cNvPr>
          <p:cNvSpPr/>
          <p:nvPr/>
        </p:nvSpPr>
        <p:spPr>
          <a:xfrm>
            <a:off x="7202742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1E7F0521-65B5-2845-915C-C84F1C4B6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5041" y="2668789"/>
            <a:ext cx="832113" cy="847107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4DD986-506B-BF48-8026-D537C5C534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How to find the largest apple</a:t>
            </a:r>
          </a:p>
          <a:p>
            <a:pPr lvl="1"/>
            <a:r>
              <a:rPr lang="en-US" dirty="0"/>
              <a:t>In box 1 to 5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Get the first apple from [3,5]</a:t>
            </a:r>
          </a:p>
          <a:p>
            <a:pPr lvl="1"/>
            <a:r>
              <a:rPr lang="en-US" dirty="0"/>
              <a:t>Find the largest apple from 3-5</a:t>
            </a:r>
          </a:p>
          <a:p>
            <a:pPr lvl="1"/>
            <a:r>
              <a:rPr lang="en-US" dirty="0"/>
              <a:t>compare it with apple 3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D5ED43-844F-164D-BC8A-A193BC70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(and backtracking)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7F84D4-D680-5843-8D1F-BF9A22329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095" y="3515896"/>
            <a:ext cx="701079" cy="71371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DEE8810-0A2A-8B44-AE3E-BDD4A72548DB}"/>
              </a:ext>
            </a:extLst>
          </p:cNvPr>
          <p:cNvSpPr/>
          <p:nvPr/>
        </p:nvSpPr>
        <p:spPr>
          <a:xfrm>
            <a:off x="792977" y="3089209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109C734-9793-5245-B165-1BF49D7241D6}"/>
              </a:ext>
            </a:extLst>
          </p:cNvPr>
          <p:cNvSpPr/>
          <p:nvPr/>
        </p:nvSpPr>
        <p:spPr>
          <a:xfrm>
            <a:off x="4638836" y="3089209"/>
            <a:ext cx="1281953" cy="1281953"/>
          </a:xfrm>
          <a:prstGeom prst="rect">
            <a:avLst/>
          </a:prstGeom>
          <a:solidFill>
            <a:schemeClr val="bg2"/>
          </a:solidFill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125E2F-F168-3747-A7A8-E5A09CB376E7}"/>
              </a:ext>
            </a:extLst>
          </p:cNvPr>
          <p:cNvSpPr txBox="1"/>
          <p:nvPr/>
        </p:nvSpPr>
        <p:spPr>
          <a:xfrm>
            <a:off x="1283110" y="437504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68888D-3654-304D-982B-62898F71A1C2}"/>
              </a:ext>
            </a:extLst>
          </p:cNvPr>
          <p:cNvSpPr txBox="1"/>
          <p:nvPr/>
        </p:nvSpPr>
        <p:spPr>
          <a:xfrm>
            <a:off x="2560877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40F7E9-9665-4949-ACA2-D66B8297A1C8}"/>
              </a:ext>
            </a:extLst>
          </p:cNvPr>
          <p:cNvSpPr txBox="1"/>
          <p:nvPr/>
        </p:nvSpPr>
        <p:spPr>
          <a:xfrm>
            <a:off x="384283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2E3F181-4EE3-624A-89EB-DC54266D3C84}"/>
              </a:ext>
            </a:extLst>
          </p:cNvPr>
          <p:cNvSpPr txBox="1"/>
          <p:nvPr/>
        </p:nvSpPr>
        <p:spPr>
          <a:xfrm>
            <a:off x="5128969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632EBE-8B82-454D-AE84-321626BDAA83}"/>
              </a:ext>
            </a:extLst>
          </p:cNvPr>
          <p:cNvSpPr txBox="1"/>
          <p:nvPr/>
        </p:nvSpPr>
        <p:spPr>
          <a:xfrm>
            <a:off x="640255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842ED01-7671-E641-BB10-60815A89B767}"/>
              </a:ext>
            </a:extLst>
          </p:cNvPr>
          <p:cNvSpPr txBox="1"/>
          <p:nvPr/>
        </p:nvSpPr>
        <p:spPr>
          <a:xfrm>
            <a:off x="7692875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5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20239B0-D34E-F444-A071-9585051FB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2627" y="3145303"/>
            <a:ext cx="1183512" cy="1204837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noFill/>
            <a:prstDash val="sysDash"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578F666-AF32-FE44-9F61-562C58810305}"/>
              </a:ext>
            </a:extLst>
          </p:cNvPr>
          <p:cNvSpPr/>
          <p:nvPr/>
        </p:nvSpPr>
        <p:spPr>
          <a:xfrm>
            <a:off x="2079116" y="3093092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4209758-B66D-604B-AF41-F576F65CB6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2830" y="3670274"/>
            <a:ext cx="397787" cy="40495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3928D47-A312-684B-9B91-3F5FB51D40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8066" y="3598758"/>
            <a:ext cx="542068" cy="55183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276D0BE-0FD0-504E-A12F-81C829411ABC}"/>
              </a:ext>
            </a:extLst>
          </p:cNvPr>
          <p:cNvSpPr/>
          <p:nvPr/>
        </p:nvSpPr>
        <p:spPr>
          <a:xfrm>
            <a:off x="3356883" y="3089207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17257B0-F308-4C4F-9D69-520F7D920284}"/>
              </a:ext>
            </a:extLst>
          </p:cNvPr>
          <p:cNvSpPr/>
          <p:nvPr/>
        </p:nvSpPr>
        <p:spPr>
          <a:xfrm>
            <a:off x="5914510" y="3073533"/>
            <a:ext cx="2568091" cy="1281954"/>
          </a:xfrm>
          <a:prstGeom prst="rect">
            <a:avLst/>
          </a:prstGeom>
          <a:solidFill>
            <a:schemeClr val="accent2">
              <a:lumMod val="60000"/>
              <a:lumOff val="40000"/>
              <a:alpha val="30000"/>
            </a:schemeClr>
          </a:solidFill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0913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4DD986-506B-BF48-8026-D537C5C534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How to find the largest apple</a:t>
            </a:r>
          </a:p>
          <a:p>
            <a:pPr lvl="1"/>
            <a:r>
              <a:rPr lang="en-US" dirty="0"/>
              <a:t>In box 1 to 5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Get the first apple from [3,5]</a:t>
            </a:r>
          </a:p>
          <a:p>
            <a:pPr lvl="1"/>
            <a:r>
              <a:rPr lang="en-US" dirty="0"/>
              <a:t>Find the largest apple from 3-5</a:t>
            </a:r>
          </a:p>
          <a:p>
            <a:pPr lvl="1"/>
            <a:r>
              <a:rPr lang="en-US" dirty="0"/>
              <a:t>compare it with apple 3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D5ED43-844F-164D-BC8A-A193BC70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(and backtracking)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7F84D4-D680-5843-8D1F-BF9A22329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095" y="3515896"/>
            <a:ext cx="701079" cy="71371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DEE8810-0A2A-8B44-AE3E-BDD4A72548DB}"/>
              </a:ext>
            </a:extLst>
          </p:cNvPr>
          <p:cNvSpPr/>
          <p:nvPr/>
        </p:nvSpPr>
        <p:spPr>
          <a:xfrm>
            <a:off x="792977" y="3089209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109C734-9793-5245-B165-1BF49D7241D6}"/>
              </a:ext>
            </a:extLst>
          </p:cNvPr>
          <p:cNvSpPr/>
          <p:nvPr/>
        </p:nvSpPr>
        <p:spPr>
          <a:xfrm>
            <a:off x="4638836" y="3089209"/>
            <a:ext cx="1281953" cy="1281953"/>
          </a:xfrm>
          <a:prstGeom prst="rect">
            <a:avLst/>
          </a:prstGeom>
          <a:solidFill>
            <a:schemeClr val="bg2"/>
          </a:solidFill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608B01-0A24-AE41-8BFF-BFA19E6CA763}"/>
              </a:ext>
            </a:extLst>
          </p:cNvPr>
          <p:cNvSpPr/>
          <p:nvPr/>
        </p:nvSpPr>
        <p:spPr>
          <a:xfrm>
            <a:off x="5920789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E28B8D1-7C51-E441-8FBE-048EA381BFE2}"/>
              </a:ext>
            </a:extLst>
          </p:cNvPr>
          <p:cNvSpPr/>
          <p:nvPr/>
        </p:nvSpPr>
        <p:spPr>
          <a:xfrm>
            <a:off x="7202742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125E2F-F168-3747-A7A8-E5A09CB376E7}"/>
              </a:ext>
            </a:extLst>
          </p:cNvPr>
          <p:cNvSpPr txBox="1"/>
          <p:nvPr/>
        </p:nvSpPr>
        <p:spPr>
          <a:xfrm>
            <a:off x="1283110" y="437504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68888D-3654-304D-982B-62898F71A1C2}"/>
              </a:ext>
            </a:extLst>
          </p:cNvPr>
          <p:cNvSpPr txBox="1"/>
          <p:nvPr/>
        </p:nvSpPr>
        <p:spPr>
          <a:xfrm>
            <a:off x="2560877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40F7E9-9665-4949-ACA2-D66B8297A1C8}"/>
              </a:ext>
            </a:extLst>
          </p:cNvPr>
          <p:cNvSpPr txBox="1"/>
          <p:nvPr/>
        </p:nvSpPr>
        <p:spPr>
          <a:xfrm>
            <a:off x="384283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2E3F181-4EE3-624A-89EB-DC54266D3C84}"/>
              </a:ext>
            </a:extLst>
          </p:cNvPr>
          <p:cNvSpPr txBox="1"/>
          <p:nvPr/>
        </p:nvSpPr>
        <p:spPr>
          <a:xfrm>
            <a:off x="5128969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632EBE-8B82-454D-AE84-321626BDAA83}"/>
              </a:ext>
            </a:extLst>
          </p:cNvPr>
          <p:cNvSpPr txBox="1"/>
          <p:nvPr/>
        </p:nvSpPr>
        <p:spPr>
          <a:xfrm>
            <a:off x="640255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842ED01-7671-E641-BB10-60815A89B767}"/>
              </a:ext>
            </a:extLst>
          </p:cNvPr>
          <p:cNvSpPr txBox="1"/>
          <p:nvPr/>
        </p:nvSpPr>
        <p:spPr>
          <a:xfrm>
            <a:off x="7692875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5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20239B0-D34E-F444-A071-9585051FB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2627" y="3145303"/>
            <a:ext cx="1183512" cy="1204837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noFill/>
            <a:prstDash val="sysDash"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578F666-AF32-FE44-9F61-562C58810305}"/>
              </a:ext>
            </a:extLst>
          </p:cNvPr>
          <p:cNvSpPr/>
          <p:nvPr/>
        </p:nvSpPr>
        <p:spPr>
          <a:xfrm>
            <a:off x="2079116" y="3093092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4209758-B66D-604B-AF41-F576F65CB6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2830" y="3670274"/>
            <a:ext cx="397787" cy="40495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276D0BE-0FD0-504E-A12F-81C829411ABC}"/>
              </a:ext>
            </a:extLst>
          </p:cNvPr>
          <p:cNvSpPr/>
          <p:nvPr/>
        </p:nvSpPr>
        <p:spPr>
          <a:xfrm>
            <a:off x="3356883" y="3089207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207F506C-5CF0-614B-91E4-1F55C31345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8166" y="2566545"/>
            <a:ext cx="832113" cy="847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5400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344434DF-BDA8-8E43-848B-701D7911A5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8166" y="2566545"/>
            <a:ext cx="832113" cy="847107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4DD986-506B-BF48-8026-D537C5C534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How to find the largest apple</a:t>
            </a:r>
          </a:p>
          <a:p>
            <a:pPr lvl="1"/>
            <a:r>
              <a:rPr lang="en-US" dirty="0"/>
              <a:t>In box 2 to 5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Get the first apple from [2,5]</a:t>
            </a:r>
          </a:p>
          <a:p>
            <a:pPr lvl="1"/>
            <a:r>
              <a:rPr lang="en-US" dirty="0"/>
              <a:t>Find the largest apple from 3-5</a:t>
            </a:r>
          </a:p>
          <a:p>
            <a:pPr lvl="1"/>
            <a:r>
              <a:rPr lang="en-US" dirty="0"/>
              <a:t>compare it with apple 2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D5ED43-844F-164D-BC8A-A193BC70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(and backtracking)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7F84D4-D680-5843-8D1F-BF9A22329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095" y="3515896"/>
            <a:ext cx="701079" cy="71371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DEE8810-0A2A-8B44-AE3E-BDD4A72548DB}"/>
              </a:ext>
            </a:extLst>
          </p:cNvPr>
          <p:cNvSpPr/>
          <p:nvPr/>
        </p:nvSpPr>
        <p:spPr>
          <a:xfrm>
            <a:off x="792977" y="3089209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276D0BE-0FD0-504E-A12F-81C829411ABC}"/>
              </a:ext>
            </a:extLst>
          </p:cNvPr>
          <p:cNvSpPr/>
          <p:nvPr/>
        </p:nvSpPr>
        <p:spPr>
          <a:xfrm>
            <a:off x="3356883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109C734-9793-5245-B165-1BF49D7241D6}"/>
              </a:ext>
            </a:extLst>
          </p:cNvPr>
          <p:cNvSpPr/>
          <p:nvPr/>
        </p:nvSpPr>
        <p:spPr>
          <a:xfrm>
            <a:off x="4638836" y="3089209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608B01-0A24-AE41-8BFF-BFA19E6CA763}"/>
              </a:ext>
            </a:extLst>
          </p:cNvPr>
          <p:cNvSpPr/>
          <p:nvPr/>
        </p:nvSpPr>
        <p:spPr>
          <a:xfrm>
            <a:off x="5920789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E28B8D1-7C51-E441-8FBE-048EA381BFE2}"/>
              </a:ext>
            </a:extLst>
          </p:cNvPr>
          <p:cNvSpPr/>
          <p:nvPr/>
        </p:nvSpPr>
        <p:spPr>
          <a:xfrm>
            <a:off x="7202742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125E2F-F168-3747-A7A8-E5A09CB376E7}"/>
              </a:ext>
            </a:extLst>
          </p:cNvPr>
          <p:cNvSpPr txBox="1"/>
          <p:nvPr/>
        </p:nvSpPr>
        <p:spPr>
          <a:xfrm>
            <a:off x="1283110" y="437504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68888D-3654-304D-982B-62898F71A1C2}"/>
              </a:ext>
            </a:extLst>
          </p:cNvPr>
          <p:cNvSpPr txBox="1"/>
          <p:nvPr/>
        </p:nvSpPr>
        <p:spPr>
          <a:xfrm>
            <a:off x="2560877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40F7E9-9665-4949-ACA2-D66B8297A1C8}"/>
              </a:ext>
            </a:extLst>
          </p:cNvPr>
          <p:cNvSpPr txBox="1"/>
          <p:nvPr/>
        </p:nvSpPr>
        <p:spPr>
          <a:xfrm>
            <a:off x="384283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2E3F181-4EE3-624A-89EB-DC54266D3C84}"/>
              </a:ext>
            </a:extLst>
          </p:cNvPr>
          <p:cNvSpPr txBox="1"/>
          <p:nvPr/>
        </p:nvSpPr>
        <p:spPr>
          <a:xfrm>
            <a:off x="5128969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632EBE-8B82-454D-AE84-321626BDAA83}"/>
              </a:ext>
            </a:extLst>
          </p:cNvPr>
          <p:cNvSpPr txBox="1"/>
          <p:nvPr/>
        </p:nvSpPr>
        <p:spPr>
          <a:xfrm>
            <a:off x="640255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842ED01-7671-E641-BB10-60815A89B767}"/>
              </a:ext>
            </a:extLst>
          </p:cNvPr>
          <p:cNvSpPr txBox="1"/>
          <p:nvPr/>
        </p:nvSpPr>
        <p:spPr>
          <a:xfrm>
            <a:off x="7692875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5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17257B0-F308-4C4F-9D69-520F7D920284}"/>
              </a:ext>
            </a:extLst>
          </p:cNvPr>
          <p:cNvSpPr/>
          <p:nvPr/>
        </p:nvSpPr>
        <p:spPr>
          <a:xfrm>
            <a:off x="4638091" y="3085322"/>
            <a:ext cx="3846603" cy="1281954"/>
          </a:xfrm>
          <a:prstGeom prst="rect">
            <a:avLst/>
          </a:prstGeom>
          <a:solidFill>
            <a:schemeClr val="accent2">
              <a:lumMod val="60000"/>
              <a:lumOff val="40000"/>
              <a:alpha val="30000"/>
            </a:schemeClr>
          </a:solidFill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20239B0-D34E-F444-A071-9585051FB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2627" y="3145303"/>
            <a:ext cx="1183512" cy="1204837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noFill/>
            <a:prstDash val="sysDash"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578F666-AF32-FE44-9F61-562C58810305}"/>
              </a:ext>
            </a:extLst>
          </p:cNvPr>
          <p:cNvSpPr/>
          <p:nvPr/>
        </p:nvSpPr>
        <p:spPr>
          <a:xfrm>
            <a:off x="2079116" y="3093092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4209758-B66D-604B-AF41-F576F65CB6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2830" y="3670274"/>
            <a:ext cx="397787" cy="404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8062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4DD986-506B-BF48-8026-D537C5C534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How to find the largest apple</a:t>
            </a:r>
          </a:p>
          <a:p>
            <a:pPr lvl="1"/>
            <a:r>
              <a:rPr lang="en-US" dirty="0"/>
              <a:t>In box 1 to 5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Get the first apple from [1,5]</a:t>
            </a:r>
          </a:p>
          <a:p>
            <a:pPr lvl="1"/>
            <a:r>
              <a:rPr lang="en-US" dirty="0"/>
              <a:t>Find the largest apple from 2-5</a:t>
            </a:r>
          </a:p>
          <a:p>
            <a:pPr lvl="1"/>
            <a:r>
              <a:rPr lang="en-US" dirty="0"/>
              <a:t>compare it with apple 1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D5ED43-844F-164D-BC8A-A193BC70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(and backtracking)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7F84D4-D680-5843-8D1F-BF9A22329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095" y="3515896"/>
            <a:ext cx="701079" cy="71371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DEE8810-0A2A-8B44-AE3E-BDD4A72548DB}"/>
              </a:ext>
            </a:extLst>
          </p:cNvPr>
          <p:cNvSpPr/>
          <p:nvPr/>
        </p:nvSpPr>
        <p:spPr>
          <a:xfrm>
            <a:off x="792977" y="3089209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578F666-AF32-FE44-9F61-562C58810305}"/>
              </a:ext>
            </a:extLst>
          </p:cNvPr>
          <p:cNvSpPr/>
          <p:nvPr/>
        </p:nvSpPr>
        <p:spPr>
          <a:xfrm>
            <a:off x="2074930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276D0BE-0FD0-504E-A12F-81C829411ABC}"/>
              </a:ext>
            </a:extLst>
          </p:cNvPr>
          <p:cNvSpPr/>
          <p:nvPr/>
        </p:nvSpPr>
        <p:spPr>
          <a:xfrm>
            <a:off x="3356883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109C734-9793-5245-B165-1BF49D7241D6}"/>
              </a:ext>
            </a:extLst>
          </p:cNvPr>
          <p:cNvSpPr/>
          <p:nvPr/>
        </p:nvSpPr>
        <p:spPr>
          <a:xfrm>
            <a:off x="4638836" y="3089209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608B01-0A24-AE41-8BFF-BFA19E6CA763}"/>
              </a:ext>
            </a:extLst>
          </p:cNvPr>
          <p:cNvSpPr/>
          <p:nvPr/>
        </p:nvSpPr>
        <p:spPr>
          <a:xfrm>
            <a:off x="5920789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E28B8D1-7C51-E441-8FBE-048EA381BFE2}"/>
              </a:ext>
            </a:extLst>
          </p:cNvPr>
          <p:cNvSpPr/>
          <p:nvPr/>
        </p:nvSpPr>
        <p:spPr>
          <a:xfrm>
            <a:off x="7202742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125E2F-F168-3747-A7A8-E5A09CB376E7}"/>
              </a:ext>
            </a:extLst>
          </p:cNvPr>
          <p:cNvSpPr txBox="1"/>
          <p:nvPr/>
        </p:nvSpPr>
        <p:spPr>
          <a:xfrm>
            <a:off x="1283110" y="437504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68888D-3654-304D-982B-62898F71A1C2}"/>
              </a:ext>
            </a:extLst>
          </p:cNvPr>
          <p:cNvSpPr txBox="1"/>
          <p:nvPr/>
        </p:nvSpPr>
        <p:spPr>
          <a:xfrm>
            <a:off x="2560877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40F7E9-9665-4949-ACA2-D66B8297A1C8}"/>
              </a:ext>
            </a:extLst>
          </p:cNvPr>
          <p:cNvSpPr txBox="1"/>
          <p:nvPr/>
        </p:nvSpPr>
        <p:spPr>
          <a:xfrm>
            <a:off x="384283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2E3F181-4EE3-624A-89EB-DC54266D3C84}"/>
              </a:ext>
            </a:extLst>
          </p:cNvPr>
          <p:cNvSpPr txBox="1"/>
          <p:nvPr/>
        </p:nvSpPr>
        <p:spPr>
          <a:xfrm>
            <a:off x="5128969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632EBE-8B82-454D-AE84-321626BDAA83}"/>
              </a:ext>
            </a:extLst>
          </p:cNvPr>
          <p:cNvSpPr txBox="1"/>
          <p:nvPr/>
        </p:nvSpPr>
        <p:spPr>
          <a:xfrm>
            <a:off x="640255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842ED01-7671-E641-BB10-60815A89B767}"/>
              </a:ext>
            </a:extLst>
          </p:cNvPr>
          <p:cNvSpPr txBox="1"/>
          <p:nvPr/>
        </p:nvSpPr>
        <p:spPr>
          <a:xfrm>
            <a:off x="7692875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5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20239B0-D34E-F444-A071-9585051FB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8600" y="3128782"/>
            <a:ext cx="1183512" cy="120483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23338864-4642-1040-999D-E63FF90BFBAC}"/>
              </a:ext>
            </a:extLst>
          </p:cNvPr>
          <p:cNvSpPr/>
          <p:nvPr/>
        </p:nvSpPr>
        <p:spPr>
          <a:xfrm>
            <a:off x="2079116" y="3075162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0B2EB85-17E5-AD46-A6CB-1D49413D30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3441" y="2562103"/>
            <a:ext cx="832113" cy="847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9436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60B2EB85-17E5-AD46-A6CB-1D49413D30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3441" y="2562103"/>
            <a:ext cx="832113" cy="847107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4DD986-506B-BF48-8026-D537C5C534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How to find the largest apple</a:t>
            </a:r>
          </a:p>
          <a:p>
            <a:pPr lvl="1"/>
            <a:r>
              <a:rPr lang="en-US" dirty="0"/>
              <a:t>In box 1 to 5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Get the first apple from [1,5]</a:t>
            </a:r>
          </a:p>
          <a:p>
            <a:pPr lvl="1"/>
            <a:r>
              <a:rPr lang="en-US" dirty="0"/>
              <a:t>Find the largest apple from 2-5</a:t>
            </a:r>
          </a:p>
          <a:p>
            <a:pPr lvl="1"/>
            <a:r>
              <a:rPr lang="en-US" dirty="0"/>
              <a:t>compare it with apple 1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D5ED43-844F-164D-BC8A-A193BC70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(and backtracking)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7F84D4-D680-5843-8D1F-BF9A22329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095" y="3515896"/>
            <a:ext cx="701079" cy="71371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DEE8810-0A2A-8B44-AE3E-BDD4A72548DB}"/>
              </a:ext>
            </a:extLst>
          </p:cNvPr>
          <p:cNvSpPr/>
          <p:nvPr/>
        </p:nvSpPr>
        <p:spPr>
          <a:xfrm>
            <a:off x="792977" y="3089209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578F666-AF32-FE44-9F61-562C58810305}"/>
              </a:ext>
            </a:extLst>
          </p:cNvPr>
          <p:cNvSpPr/>
          <p:nvPr/>
        </p:nvSpPr>
        <p:spPr>
          <a:xfrm>
            <a:off x="2074930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276D0BE-0FD0-504E-A12F-81C829411ABC}"/>
              </a:ext>
            </a:extLst>
          </p:cNvPr>
          <p:cNvSpPr/>
          <p:nvPr/>
        </p:nvSpPr>
        <p:spPr>
          <a:xfrm>
            <a:off x="3356883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109C734-9793-5245-B165-1BF49D7241D6}"/>
              </a:ext>
            </a:extLst>
          </p:cNvPr>
          <p:cNvSpPr/>
          <p:nvPr/>
        </p:nvSpPr>
        <p:spPr>
          <a:xfrm>
            <a:off x="4638836" y="3089209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608B01-0A24-AE41-8BFF-BFA19E6CA763}"/>
              </a:ext>
            </a:extLst>
          </p:cNvPr>
          <p:cNvSpPr/>
          <p:nvPr/>
        </p:nvSpPr>
        <p:spPr>
          <a:xfrm>
            <a:off x="5920789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E28B8D1-7C51-E441-8FBE-048EA381BFE2}"/>
              </a:ext>
            </a:extLst>
          </p:cNvPr>
          <p:cNvSpPr/>
          <p:nvPr/>
        </p:nvSpPr>
        <p:spPr>
          <a:xfrm>
            <a:off x="7202742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125E2F-F168-3747-A7A8-E5A09CB376E7}"/>
              </a:ext>
            </a:extLst>
          </p:cNvPr>
          <p:cNvSpPr txBox="1"/>
          <p:nvPr/>
        </p:nvSpPr>
        <p:spPr>
          <a:xfrm>
            <a:off x="1283110" y="437504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68888D-3654-304D-982B-62898F71A1C2}"/>
              </a:ext>
            </a:extLst>
          </p:cNvPr>
          <p:cNvSpPr txBox="1"/>
          <p:nvPr/>
        </p:nvSpPr>
        <p:spPr>
          <a:xfrm>
            <a:off x="2560877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40F7E9-9665-4949-ACA2-D66B8297A1C8}"/>
              </a:ext>
            </a:extLst>
          </p:cNvPr>
          <p:cNvSpPr txBox="1"/>
          <p:nvPr/>
        </p:nvSpPr>
        <p:spPr>
          <a:xfrm>
            <a:off x="384283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2E3F181-4EE3-624A-89EB-DC54266D3C84}"/>
              </a:ext>
            </a:extLst>
          </p:cNvPr>
          <p:cNvSpPr txBox="1"/>
          <p:nvPr/>
        </p:nvSpPr>
        <p:spPr>
          <a:xfrm>
            <a:off x="5128969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632EBE-8B82-454D-AE84-321626BDAA83}"/>
              </a:ext>
            </a:extLst>
          </p:cNvPr>
          <p:cNvSpPr txBox="1"/>
          <p:nvPr/>
        </p:nvSpPr>
        <p:spPr>
          <a:xfrm>
            <a:off x="640255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842ED01-7671-E641-BB10-60815A89B767}"/>
              </a:ext>
            </a:extLst>
          </p:cNvPr>
          <p:cNvSpPr txBox="1"/>
          <p:nvPr/>
        </p:nvSpPr>
        <p:spPr>
          <a:xfrm>
            <a:off x="7692875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5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17257B0-F308-4C4F-9D69-520F7D920284}"/>
              </a:ext>
            </a:extLst>
          </p:cNvPr>
          <p:cNvSpPr/>
          <p:nvPr/>
        </p:nvSpPr>
        <p:spPr>
          <a:xfrm>
            <a:off x="3356883" y="3085322"/>
            <a:ext cx="5127812" cy="1281954"/>
          </a:xfrm>
          <a:prstGeom prst="rect">
            <a:avLst/>
          </a:prstGeom>
          <a:solidFill>
            <a:schemeClr val="accent2">
              <a:lumMod val="60000"/>
              <a:lumOff val="40000"/>
              <a:alpha val="30000"/>
            </a:schemeClr>
          </a:solidFill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20239B0-D34E-F444-A071-9585051FB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8600" y="3128782"/>
            <a:ext cx="1183512" cy="1204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1118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4DD986-506B-BF48-8026-D537C5C534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How to find the largest apple</a:t>
            </a:r>
          </a:p>
          <a:p>
            <a:pPr lvl="1"/>
            <a:r>
              <a:rPr lang="en-US" dirty="0"/>
              <a:t>In box 1 to 5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Get the first apple from [1,5]</a:t>
            </a:r>
          </a:p>
          <a:p>
            <a:pPr lvl="1"/>
            <a:r>
              <a:rPr lang="en-US" dirty="0"/>
              <a:t>Find the largest apple from 2-5</a:t>
            </a:r>
          </a:p>
          <a:p>
            <a:pPr lvl="1"/>
            <a:r>
              <a:rPr lang="en-US" dirty="0"/>
              <a:t>compare it with apple 1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D5ED43-844F-164D-BC8A-A193BC70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(and backtracking)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7F84D4-D680-5843-8D1F-BF9A22329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095" y="3515896"/>
            <a:ext cx="701079" cy="71371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DEE8810-0A2A-8B44-AE3E-BDD4A72548DB}"/>
              </a:ext>
            </a:extLst>
          </p:cNvPr>
          <p:cNvSpPr/>
          <p:nvPr/>
        </p:nvSpPr>
        <p:spPr>
          <a:xfrm>
            <a:off x="792977" y="3089209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578F666-AF32-FE44-9F61-562C58810305}"/>
              </a:ext>
            </a:extLst>
          </p:cNvPr>
          <p:cNvSpPr/>
          <p:nvPr/>
        </p:nvSpPr>
        <p:spPr>
          <a:xfrm>
            <a:off x="2074930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276D0BE-0FD0-504E-A12F-81C829411ABC}"/>
              </a:ext>
            </a:extLst>
          </p:cNvPr>
          <p:cNvSpPr/>
          <p:nvPr/>
        </p:nvSpPr>
        <p:spPr>
          <a:xfrm>
            <a:off x="3356883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109C734-9793-5245-B165-1BF49D7241D6}"/>
              </a:ext>
            </a:extLst>
          </p:cNvPr>
          <p:cNvSpPr/>
          <p:nvPr/>
        </p:nvSpPr>
        <p:spPr>
          <a:xfrm>
            <a:off x="4638836" y="3089209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608B01-0A24-AE41-8BFF-BFA19E6CA763}"/>
              </a:ext>
            </a:extLst>
          </p:cNvPr>
          <p:cNvSpPr/>
          <p:nvPr/>
        </p:nvSpPr>
        <p:spPr>
          <a:xfrm>
            <a:off x="5920789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E28B8D1-7C51-E441-8FBE-048EA381BFE2}"/>
              </a:ext>
            </a:extLst>
          </p:cNvPr>
          <p:cNvSpPr/>
          <p:nvPr/>
        </p:nvSpPr>
        <p:spPr>
          <a:xfrm>
            <a:off x="7202742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125E2F-F168-3747-A7A8-E5A09CB376E7}"/>
              </a:ext>
            </a:extLst>
          </p:cNvPr>
          <p:cNvSpPr txBox="1"/>
          <p:nvPr/>
        </p:nvSpPr>
        <p:spPr>
          <a:xfrm>
            <a:off x="1283110" y="437504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68888D-3654-304D-982B-62898F71A1C2}"/>
              </a:ext>
            </a:extLst>
          </p:cNvPr>
          <p:cNvSpPr txBox="1"/>
          <p:nvPr/>
        </p:nvSpPr>
        <p:spPr>
          <a:xfrm>
            <a:off x="2560877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40F7E9-9665-4949-ACA2-D66B8297A1C8}"/>
              </a:ext>
            </a:extLst>
          </p:cNvPr>
          <p:cNvSpPr txBox="1"/>
          <p:nvPr/>
        </p:nvSpPr>
        <p:spPr>
          <a:xfrm>
            <a:off x="384283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2E3F181-4EE3-624A-89EB-DC54266D3C84}"/>
              </a:ext>
            </a:extLst>
          </p:cNvPr>
          <p:cNvSpPr txBox="1"/>
          <p:nvPr/>
        </p:nvSpPr>
        <p:spPr>
          <a:xfrm>
            <a:off x="5128969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632EBE-8B82-454D-AE84-321626BDAA83}"/>
              </a:ext>
            </a:extLst>
          </p:cNvPr>
          <p:cNvSpPr txBox="1"/>
          <p:nvPr/>
        </p:nvSpPr>
        <p:spPr>
          <a:xfrm>
            <a:off x="640255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842ED01-7671-E641-BB10-60815A89B767}"/>
              </a:ext>
            </a:extLst>
          </p:cNvPr>
          <p:cNvSpPr txBox="1"/>
          <p:nvPr/>
        </p:nvSpPr>
        <p:spPr>
          <a:xfrm>
            <a:off x="7692875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5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20239B0-D34E-F444-A071-9585051FB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9045" y="2341388"/>
            <a:ext cx="1183512" cy="1204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1688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4DD986-506B-BF48-8026-D537C5C534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How to find the largest apple</a:t>
            </a:r>
          </a:p>
          <a:p>
            <a:pPr lvl="1"/>
            <a:r>
              <a:rPr lang="en-US" dirty="0"/>
              <a:t>In box 0 to 5 (noted as [0,5])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Get the first apple from [0,5]</a:t>
            </a:r>
          </a:p>
          <a:p>
            <a:pPr lvl="1"/>
            <a:r>
              <a:rPr lang="en-US" dirty="0"/>
              <a:t>Find the largest apple from [1,5]</a:t>
            </a:r>
          </a:p>
          <a:p>
            <a:pPr lvl="1"/>
            <a:r>
              <a:rPr lang="en-US" dirty="0"/>
              <a:t>compare it with apple 0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D5ED43-844F-164D-BC8A-A193BC70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(and backtracking)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7F84D4-D680-5843-8D1F-BF9A22329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095" y="3515896"/>
            <a:ext cx="701079" cy="71371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DEE8810-0A2A-8B44-AE3E-BDD4A72548DB}"/>
              </a:ext>
            </a:extLst>
          </p:cNvPr>
          <p:cNvSpPr/>
          <p:nvPr/>
        </p:nvSpPr>
        <p:spPr>
          <a:xfrm>
            <a:off x="792977" y="3089209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578F666-AF32-FE44-9F61-562C58810305}"/>
              </a:ext>
            </a:extLst>
          </p:cNvPr>
          <p:cNvSpPr/>
          <p:nvPr/>
        </p:nvSpPr>
        <p:spPr>
          <a:xfrm>
            <a:off x="2074930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276D0BE-0FD0-504E-A12F-81C829411ABC}"/>
              </a:ext>
            </a:extLst>
          </p:cNvPr>
          <p:cNvSpPr/>
          <p:nvPr/>
        </p:nvSpPr>
        <p:spPr>
          <a:xfrm>
            <a:off x="3356883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109C734-9793-5245-B165-1BF49D7241D6}"/>
              </a:ext>
            </a:extLst>
          </p:cNvPr>
          <p:cNvSpPr/>
          <p:nvPr/>
        </p:nvSpPr>
        <p:spPr>
          <a:xfrm>
            <a:off x="4638836" y="3089209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608B01-0A24-AE41-8BFF-BFA19E6CA763}"/>
              </a:ext>
            </a:extLst>
          </p:cNvPr>
          <p:cNvSpPr/>
          <p:nvPr/>
        </p:nvSpPr>
        <p:spPr>
          <a:xfrm>
            <a:off x="5920789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E28B8D1-7C51-E441-8FBE-048EA381BFE2}"/>
              </a:ext>
            </a:extLst>
          </p:cNvPr>
          <p:cNvSpPr/>
          <p:nvPr/>
        </p:nvSpPr>
        <p:spPr>
          <a:xfrm>
            <a:off x="7202742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125E2F-F168-3747-A7A8-E5A09CB376E7}"/>
              </a:ext>
            </a:extLst>
          </p:cNvPr>
          <p:cNvSpPr txBox="1"/>
          <p:nvPr/>
        </p:nvSpPr>
        <p:spPr>
          <a:xfrm>
            <a:off x="1283110" y="437504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68888D-3654-304D-982B-62898F71A1C2}"/>
              </a:ext>
            </a:extLst>
          </p:cNvPr>
          <p:cNvSpPr txBox="1"/>
          <p:nvPr/>
        </p:nvSpPr>
        <p:spPr>
          <a:xfrm>
            <a:off x="2560877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40F7E9-9665-4949-ACA2-D66B8297A1C8}"/>
              </a:ext>
            </a:extLst>
          </p:cNvPr>
          <p:cNvSpPr txBox="1"/>
          <p:nvPr/>
        </p:nvSpPr>
        <p:spPr>
          <a:xfrm>
            <a:off x="384283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2E3F181-4EE3-624A-89EB-DC54266D3C84}"/>
              </a:ext>
            </a:extLst>
          </p:cNvPr>
          <p:cNvSpPr txBox="1"/>
          <p:nvPr/>
        </p:nvSpPr>
        <p:spPr>
          <a:xfrm>
            <a:off x="5128969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632EBE-8B82-454D-AE84-321626BDAA83}"/>
              </a:ext>
            </a:extLst>
          </p:cNvPr>
          <p:cNvSpPr txBox="1"/>
          <p:nvPr/>
        </p:nvSpPr>
        <p:spPr>
          <a:xfrm>
            <a:off x="640255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842ED01-7671-E641-BB10-60815A89B767}"/>
              </a:ext>
            </a:extLst>
          </p:cNvPr>
          <p:cNvSpPr txBox="1"/>
          <p:nvPr/>
        </p:nvSpPr>
        <p:spPr>
          <a:xfrm>
            <a:off x="7692875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5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2DB5C58-F947-CC4D-B5C0-5B32F511BF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9045" y="2341388"/>
            <a:ext cx="1183512" cy="1204837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017257B0-F308-4C4F-9D69-520F7D920284}"/>
              </a:ext>
            </a:extLst>
          </p:cNvPr>
          <p:cNvSpPr/>
          <p:nvPr/>
        </p:nvSpPr>
        <p:spPr>
          <a:xfrm>
            <a:off x="2074930" y="3085322"/>
            <a:ext cx="6409765" cy="1281954"/>
          </a:xfrm>
          <a:prstGeom prst="rect">
            <a:avLst/>
          </a:prstGeom>
          <a:solidFill>
            <a:schemeClr val="accent2">
              <a:lumMod val="60000"/>
              <a:lumOff val="40000"/>
              <a:alpha val="30000"/>
            </a:schemeClr>
          </a:solidFill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6368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4DD986-506B-BF48-8026-D537C5C534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How to find the largest apple</a:t>
            </a:r>
          </a:p>
          <a:p>
            <a:pPr lvl="1"/>
            <a:r>
              <a:rPr lang="en-US" dirty="0"/>
              <a:t>In box 0 to 5 (noted as [0,5])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Get the first apple from [0,5]</a:t>
            </a:r>
          </a:p>
          <a:p>
            <a:pPr lvl="1"/>
            <a:r>
              <a:rPr lang="en-US" dirty="0"/>
              <a:t>Find the largest apple from [1,5]</a:t>
            </a:r>
          </a:p>
          <a:p>
            <a:pPr lvl="1"/>
            <a:r>
              <a:rPr lang="en-US" dirty="0"/>
              <a:t>compare it with apple 0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D5ED43-844F-164D-BC8A-A193BC70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(and backtracking)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DEE8810-0A2A-8B44-AE3E-BDD4A72548DB}"/>
              </a:ext>
            </a:extLst>
          </p:cNvPr>
          <p:cNvSpPr/>
          <p:nvPr/>
        </p:nvSpPr>
        <p:spPr>
          <a:xfrm>
            <a:off x="792977" y="3089209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578F666-AF32-FE44-9F61-562C58810305}"/>
              </a:ext>
            </a:extLst>
          </p:cNvPr>
          <p:cNvSpPr/>
          <p:nvPr/>
        </p:nvSpPr>
        <p:spPr>
          <a:xfrm>
            <a:off x="2074930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276D0BE-0FD0-504E-A12F-81C829411ABC}"/>
              </a:ext>
            </a:extLst>
          </p:cNvPr>
          <p:cNvSpPr/>
          <p:nvPr/>
        </p:nvSpPr>
        <p:spPr>
          <a:xfrm>
            <a:off x="3356883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109C734-9793-5245-B165-1BF49D7241D6}"/>
              </a:ext>
            </a:extLst>
          </p:cNvPr>
          <p:cNvSpPr/>
          <p:nvPr/>
        </p:nvSpPr>
        <p:spPr>
          <a:xfrm>
            <a:off x="4638836" y="3089209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608B01-0A24-AE41-8BFF-BFA19E6CA763}"/>
              </a:ext>
            </a:extLst>
          </p:cNvPr>
          <p:cNvSpPr/>
          <p:nvPr/>
        </p:nvSpPr>
        <p:spPr>
          <a:xfrm>
            <a:off x="5920789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E28B8D1-7C51-E441-8FBE-048EA381BFE2}"/>
              </a:ext>
            </a:extLst>
          </p:cNvPr>
          <p:cNvSpPr/>
          <p:nvPr/>
        </p:nvSpPr>
        <p:spPr>
          <a:xfrm>
            <a:off x="7202742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125E2F-F168-3747-A7A8-E5A09CB376E7}"/>
              </a:ext>
            </a:extLst>
          </p:cNvPr>
          <p:cNvSpPr txBox="1"/>
          <p:nvPr/>
        </p:nvSpPr>
        <p:spPr>
          <a:xfrm>
            <a:off x="1283110" y="437504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68888D-3654-304D-982B-62898F71A1C2}"/>
              </a:ext>
            </a:extLst>
          </p:cNvPr>
          <p:cNvSpPr txBox="1"/>
          <p:nvPr/>
        </p:nvSpPr>
        <p:spPr>
          <a:xfrm>
            <a:off x="2560877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40F7E9-9665-4949-ACA2-D66B8297A1C8}"/>
              </a:ext>
            </a:extLst>
          </p:cNvPr>
          <p:cNvSpPr txBox="1"/>
          <p:nvPr/>
        </p:nvSpPr>
        <p:spPr>
          <a:xfrm>
            <a:off x="384283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2E3F181-4EE3-624A-89EB-DC54266D3C84}"/>
              </a:ext>
            </a:extLst>
          </p:cNvPr>
          <p:cNvSpPr txBox="1"/>
          <p:nvPr/>
        </p:nvSpPr>
        <p:spPr>
          <a:xfrm>
            <a:off x="5128969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632EBE-8B82-454D-AE84-321626BDAA83}"/>
              </a:ext>
            </a:extLst>
          </p:cNvPr>
          <p:cNvSpPr txBox="1"/>
          <p:nvPr/>
        </p:nvSpPr>
        <p:spPr>
          <a:xfrm>
            <a:off x="640255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842ED01-7671-E641-BB10-60815A89B767}"/>
              </a:ext>
            </a:extLst>
          </p:cNvPr>
          <p:cNvSpPr txBox="1"/>
          <p:nvPr/>
        </p:nvSpPr>
        <p:spPr>
          <a:xfrm>
            <a:off x="7692875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5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2DB5C58-F947-CC4D-B5C0-5B32F511BF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8482" y="2387681"/>
            <a:ext cx="1183512" cy="1204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4609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34E931-90F2-3F4F-A0CB-ED90C99B7A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Find the largest  number in an array</a:t>
            </a:r>
          </a:p>
          <a:p>
            <a:pPr lvl="1"/>
            <a:r>
              <a:rPr lang="en-US" dirty="0"/>
              <a:t>Array not sorted</a:t>
            </a:r>
          </a:p>
          <a:p>
            <a:pPr lvl="1"/>
            <a:r>
              <a:rPr lang="en-US" dirty="0" err="1"/>
              <a:t>interger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BE469D3-AB8B-024A-A21A-270BD8CC7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similar question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11DD567-5D92-844A-8994-E5469437CD29}"/>
              </a:ext>
            </a:extLst>
          </p:cNvPr>
          <p:cNvGrpSpPr/>
          <p:nvPr/>
        </p:nvGrpSpPr>
        <p:grpSpPr>
          <a:xfrm>
            <a:off x="4267200" y="4389362"/>
            <a:ext cx="4145777" cy="1031611"/>
            <a:chOff x="792977" y="3089207"/>
            <a:chExt cx="7691718" cy="191396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4EC0F85-0924-744C-8982-F7E7BE8FD7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26095" y="3515896"/>
              <a:ext cx="701079" cy="713712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A79A924-CA58-D34E-95BA-C039D3AF28AB}"/>
                </a:ext>
              </a:extLst>
            </p:cNvPr>
            <p:cNvSpPr/>
            <p:nvPr/>
          </p:nvSpPr>
          <p:spPr>
            <a:xfrm>
              <a:off x="792977" y="3089209"/>
              <a:ext cx="1281953" cy="1281953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  <a:prstDash val="sys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2148091-3A18-AC4D-B81A-7591A7A353F3}"/>
                </a:ext>
              </a:extLst>
            </p:cNvPr>
            <p:cNvSpPr/>
            <p:nvPr/>
          </p:nvSpPr>
          <p:spPr>
            <a:xfrm>
              <a:off x="2074930" y="3089208"/>
              <a:ext cx="1281953" cy="1281953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  <a:prstDash val="sys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D6CE149-8D07-374B-B1D1-99C423E8A0B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38600" y="3128782"/>
              <a:ext cx="1183512" cy="1204837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E14E502-AF12-8247-9160-A12ED49BF3A6}"/>
                </a:ext>
              </a:extLst>
            </p:cNvPr>
            <p:cNvSpPr/>
            <p:nvPr/>
          </p:nvSpPr>
          <p:spPr>
            <a:xfrm>
              <a:off x="3356883" y="3089207"/>
              <a:ext cx="1281953" cy="1281953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  <a:prstDash val="sys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FE95779-2C60-0147-BA90-D7A93A46AC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42830" y="3670274"/>
              <a:ext cx="397787" cy="404955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FB3B94C-1F99-DD4F-9FC7-AA504854FF9F}"/>
                </a:ext>
              </a:extLst>
            </p:cNvPr>
            <p:cNvSpPr/>
            <p:nvPr/>
          </p:nvSpPr>
          <p:spPr>
            <a:xfrm>
              <a:off x="4638836" y="3089209"/>
              <a:ext cx="1281953" cy="1281953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  <a:prstDash val="sys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24A5349-C325-7949-9610-8285DB422828}"/>
                </a:ext>
              </a:extLst>
            </p:cNvPr>
            <p:cNvSpPr/>
            <p:nvPr/>
          </p:nvSpPr>
          <p:spPr>
            <a:xfrm>
              <a:off x="5920789" y="3089208"/>
              <a:ext cx="1281953" cy="1281953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  <a:prstDash val="sys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168F8DDB-C295-8140-BC15-6B7F2B5F731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88066" y="3598758"/>
              <a:ext cx="542068" cy="551835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4FEF28D-0E3B-F543-968E-24ADC585D1AD}"/>
                </a:ext>
              </a:extLst>
            </p:cNvPr>
            <p:cNvSpPr/>
            <p:nvPr/>
          </p:nvSpPr>
          <p:spPr>
            <a:xfrm>
              <a:off x="7202742" y="3089207"/>
              <a:ext cx="1281953" cy="1281953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  <a:prstDash val="sys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565D36A-B3CF-1B4E-A8D4-908A71573A2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32214" y="3382501"/>
              <a:ext cx="832113" cy="847107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CE26CD23-AB2C-6540-BC24-55154EBAD80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692875" y="3789949"/>
              <a:ext cx="235496" cy="23974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D01B27A-2401-D946-A98F-42A4561B207D}"/>
                </a:ext>
              </a:extLst>
            </p:cNvPr>
            <p:cNvSpPr txBox="1"/>
            <p:nvPr/>
          </p:nvSpPr>
          <p:spPr>
            <a:xfrm>
              <a:off x="1283110" y="4375045"/>
              <a:ext cx="535930" cy="6281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0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9EF3E71-6B33-B04C-9CAD-8437E8546F0B}"/>
                </a:ext>
              </a:extLst>
            </p:cNvPr>
            <p:cNvSpPr txBox="1"/>
            <p:nvPr/>
          </p:nvSpPr>
          <p:spPr>
            <a:xfrm>
              <a:off x="2560878" y="4371160"/>
              <a:ext cx="535930" cy="6281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1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A15DBE4-C4BC-634A-8BB3-60573332D45C}"/>
                </a:ext>
              </a:extLst>
            </p:cNvPr>
            <p:cNvSpPr txBox="1"/>
            <p:nvPr/>
          </p:nvSpPr>
          <p:spPr>
            <a:xfrm>
              <a:off x="3842829" y="4371160"/>
              <a:ext cx="535930" cy="6281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2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1975EA7-5F07-D341-89B6-4F91F2960DA8}"/>
                </a:ext>
              </a:extLst>
            </p:cNvPr>
            <p:cNvSpPr txBox="1"/>
            <p:nvPr/>
          </p:nvSpPr>
          <p:spPr>
            <a:xfrm>
              <a:off x="5128968" y="4371160"/>
              <a:ext cx="535930" cy="6281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3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7047420-3597-2B47-9E9A-01A5CE67A652}"/>
                </a:ext>
              </a:extLst>
            </p:cNvPr>
            <p:cNvSpPr txBox="1"/>
            <p:nvPr/>
          </p:nvSpPr>
          <p:spPr>
            <a:xfrm>
              <a:off x="6402550" y="4371160"/>
              <a:ext cx="535930" cy="6281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4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083550D-5EA0-7049-9B53-3B10771BD324}"/>
                </a:ext>
              </a:extLst>
            </p:cNvPr>
            <p:cNvSpPr txBox="1"/>
            <p:nvPr/>
          </p:nvSpPr>
          <p:spPr>
            <a:xfrm>
              <a:off x="7692875" y="4371160"/>
              <a:ext cx="535930" cy="6281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58332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C6AAFCC-0CF9-FA49-8B85-8347C9AD7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1F42A7-466A-844A-8C28-F07936498F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8725" y="457201"/>
            <a:ext cx="5546790" cy="32089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11E2500-12A3-D841-B377-03CD2F639A4D}"/>
              </a:ext>
            </a:extLst>
          </p:cNvPr>
          <p:cNvSpPr/>
          <p:nvPr/>
        </p:nvSpPr>
        <p:spPr>
          <a:xfrm>
            <a:off x="62753" y="6486489"/>
            <a:ext cx="757517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3"/>
              </a:rPr>
              <a:t>https://wewrite.taleas.io/2018/11/14/why-inception-reminds-us-of-recursion/</a:t>
            </a:r>
            <a:endParaRPr lang="en-US" sz="1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A485E75-ACC6-E748-8DA6-023A5CC1BE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4376" y="4183184"/>
            <a:ext cx="6122893" cy="19909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1C99069-9BBE-F24C-912A-8FB2275CEB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4376" y="1734774"/>
            <a:ext cx="1488142" cy="22189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70504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34E931-90F2-3F4F-A0CB-ED90C99B7A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2787" y="1736725"/>
            <a:ext cx="8196210" cy="4015497"/>
          </a:xfrm>
        </p:spPr>
        <p:txBody>
          <a:bodyPr/>
          <a:lstStyle/>
          <a:p>
            <a:r>
              <a:rPr lang="en-US" dirty="0"/>
              <a:t>Find the largest  number in an array</a:t>
            </a:r>
          </a:p>
          <a:p>
            <a:pPr lvl="1"/>
            <a:r>
              <a:rPr lang="en-US" dirty="0"/>
              <a:t>Array not sorted</a:t>
            </a:r>
          </a:p>
          <a:p>
            <a:pPr lvl="1"/>
            <a:r>
              <a:rPr lang="en-US" dirty="0"/>
              <a:t>Integer</a:t>
            </a:r>
          </a:p>
          <a:p>
            <a:pPr lvl="1"/>
            <a:endParaRPr lang="en-US" dirty="0"/>
          </a:p>
          <a:p>
            <a:r>
              <a:rPr lang="en-US" dirty="0"/>
              <a:t>Method 1 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Iterative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BE469D3-AB8B-024A-A21A-270BD8CC7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similar question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B87E5A10-874D-BD48-B0B4-F004A24326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4538" y="2742024"/>
            <a:ext cx="5350977" cy="38081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52300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34E931-90F2-3F4F-A0CB-ED90C99B7A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2787" y="1736725"/>
            <a:ext cx="8196210" cy="4015497"/>
          </a:xfrm>
        </p:spPr>
        <p:txBody>
          <a:bodyPr/>
          <a:lstStyle/>
          <a:p>
            <a:r>
              <a:rPr lang="en-US" dirty="0"/>
              <a:t>Find the largest  number in an array</a:t>
            </a:r>
          </a:p>
          <a:p>
            <a:pPr lvl="1"/>
            <a:r>
              <a:rPr lang="en-US" dirty="0"/>
              <a:t>Array not sorted</a:t>
            </a:r>
          </a:p>
          <a:p>
            <a:pPr lvl="1"/>
            <a:r>
              <a:rPr lang="en-US" dirty="0"/>
              <a:t>Integer</a:t>
            </a:r>
          </a:p>
          <a:p>
            <a:pPr lvl="1"/>
            <a:endParaRPr lang="en-US" dirty="0"/>
          </a:p>
          <a:p>
            <a:r>
              <a:rPr lang="en-US" dirty="0"/>
              <a:t>Method 1 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Iterative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BE469D3-AB8B-024A-A21A-270BD8CC7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similar question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B87E5A10-874D-BD48-B0B4-F004A24326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044" y="4159624"/>
            <a:ext cx="3269581" cy="23268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028B6FA-14BE-CA4D-BEF8-9AEC553B7F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9956" y="3740705"/>
            <a:ext cx="3116039" cy="22208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FE4EAD1-645D-7548-A124-EF7725B42B74}"/>
              </a:ext>
            </a:extLst>
          </p:cNvPr>
          <p:cNvSpPr/>
          <p:nvPr/>
        </p:nvSpPr>
        <p:spPr>
          <a:xfrm>
            <a:off x="4210562" y="2946624"/>
            <a:ext cx="329609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Input: [3,2,9,2,5,1]</a:t>
            </a:r>
          </a:p>
        </p:txBody>
      </p:sp>
    </p:spTree>
    <p:extLst>
      <p:ext uri="{BB962C8B-B14F-4D97-AF65-F5344CB8AC3E}">
        <p14:creationId xmlns:p14="http://schemas.microsoft.com/office/powerpoint/2010/main" val="414262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34E931-90F2-3F4F-A0CB-ED90C99B7A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2787" y="1736725"/>
            <a:ext cx="8196210" cy="4015497"/>
          </a:xfrm>
        </p:spPr>
        <p:txBody>
          <a:bodyPr/>
          <a:lstStyle/>
          <a:p>
            <a:r>
              <a:rPr lang="en-US" dirty="0"/>
              <a:t>Find the largest  number in an array</a:t>
            </a:r>
          </a:p>
          <a:p>
            <a:pPr lvl="1"/>
            <a:r>
              <a:rPr lang="en-US" dirty="0"/>
              <a:t>Array not sorted</a:t>
            </a:r>
          </a:p>
          <a:p>
            <a:pPr lvl="1"/>
            <a:r>
              <a:rPr lang="en-US" dirty="0"/>
              <a:t>Integer</a:t>
            </a:r>
          </a:p>
          <a:p>
            <a:pPr lvl="1"/>
            <a:endParaRPr lang="en-US" dirty="0"/>
          </a:p>
          <a:p>
            <a:r>
              <a:rPr lang="en-US" dirty="0"/>
              <a:t>Method 2</a:t>
            </a:r>
          </a:p>
          <a:p>
            <a:pPr lvl="1"/>
            <a:r>
              <a:rPr lang="en-US" dirty="0">
                <a:highlight>
                  <a:srgbClr val="00FFFF"/>
                </a:highlight>
              </a:rPr>
              <a:t>Recursive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BE469D3-AB8B-024A-A21A-270BD8CC7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similar question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F2AC45-2BB3-9649-B126-EE1291B31F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7017" y="2788214"/>
            <a:ext cx="6128498" cy="39262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234117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34E931-90F2-3F4F-A0CB-ED90C99B7A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2787" y="1736725"/>
            <a:ext cx="8196210" cy="4015497"/>
          </a:xfrm>
        </p:spPr>
        <p:txBody>
          <a:bodyPr/>
          <a:lstStyle/>
          <a:p>
            <a:r>
              <a:rPr lang="en-US" dirty="0"/>
              <a:t>Find the largest  number in an array</a:t>
            </a:r>
          </a:p>
          <a:p>
            <a:pPr lvl="1"/>
            <a:r>
              <a:rPr lang="en-US" dirty="0"/>
              <a:t>Array not sorted</a:t>
            </a:r>
          </a:p>
          <a:p>
            <a:pPr lvl="1"/>
            <a:r>
              <a:rPr lang="en-US" dirty="0"/>
              <a:t>Integer</a:t>
            </a:r>
          </a:p>
          <a:p>
            <a:pPr lvl="1"/>
            <a:endParaRPr lang="en-US" dirty="0"/>
          </a:p>
          <a:p>
            <a:r>
              <a:rPr lang="en-US" dirty="0"/>
              <a:t>Method 1 </a:t>
            </a:r>
          </a:p>
          <a:p>
            <a:pPr lvl="1"/>
            <a:r>
              <a:rPr lang="en-US" dirty="0">
                <a:highlight>
                  <a:srgbClr val="00FFFF"/>
                </a:highlight>
              </a:rPr>
              <a:t>Recursive</a:t>
            </a:r>
          </a:p>
          <a:p>
            <a:pPr lvl="1"/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BE469D3-AB8B-024A-A21A-270BD8CC7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similar question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FE4EAD1-645D-7548-A124-EF7725B42B74}"/>
              </a:ext>
            </a:extLst>
          </p:cNvPr>
          <p:cNvSpPr/>
          <p:nvPr/>
        </p:nvSpPr>
        <p:spPr>
          <a:xfrm>
            <a:off x="4210562" y="2946624"/>
            <a:ext cx="329609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Input: [3,2,9,2,5,1]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5594EE5-FEC0-9141-83AD-05CE9E8FFC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935" y="4303058"/>
            <a:ext cx="3582091" cy="22949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F4B1E1C-299D-8340-92D1-A07307E56A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8722" y="3732790"/>
            <a:ext cx="3296095" cy="27536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92560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34E931-90F2-3F4F-A0CB-ED90C99B7A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2787" y="1736725"/>
            <a:ext cx="8196210" cy="4015497"/>
          </a:xfrm>
        </p:spPr>
        <p:txBody>
          <a:bodyPr/>
          <a:lstStyle/>
          <a:p>
            <a:r>
              <a:rPr lang="en-US" dirty="0"/>
              <a:t>Find the largest  number in </a:t>
            </a:r>
          </a:p>
          <a:p>
            <a:pPr marL="0" indent="0">
              <a:buNone/>
            </a:pPr>
            <a:r>
              <a:rPr lang="en-US" dirty="0"/>
              <a:t>an array</a:t>
            </a:r>
          </a:p>
          <a:p>
            <a:pPr lvl="1"/>
            <a:r>
              <a:rPr lang="en-US" dirty="0"/>
              <a:t>Array not sorted</a:t>
            </a:r>
          </a:p>
          <a:p>
            <a:pPr lvl="1"/>
            <a:r>
              <a:rPr lang="en-US" dirty="0"/>
              <a:t>Integer</a:t>
            </a:r>
          </a:p>
          <a:p>
            <a:pPr lvl="1"/>
            <a:endParaRPr lang="en-US" dirty="0"/>
          </a:p>
          <a:p>
            <a:r>
              <a:rPr lang="en-US" dirty="0"/>
              <a:t>Method 3</a:t>
            </a:r>
          </a:p>
          <a:p>
            <a:pPr lvl="1"/>
            <a:r>
              <a:rPr lang="en-US" dirty="0">
                <a:highlight>
                  <a:srgbClr val="00FF00"/>
                </a:highlight>
              </a:rPr>
              <a:t>Using a stack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BE469D3-AB8B-024A-A21A-270BD8CC7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similar question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EFB06B-C8E0-BA4B-83EC-74B6DBB092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0184" y="1201271"/>
            <a:ext cx="4639954" cy="54606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389519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34E931-90F2-3F4F-A0CB-ED90C99B7A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2787" y="1736725"/>
            <a:ext cx="8196210" cy="4015497"/>
          </a:xfrm>
        </p:spPr>
        <p:txBody>
          <a:bodyPr/>
          <a:lstStyle/>
          <a:p>
            <a:r>
              <a:rPr lang="en-US" dirty="0"/>
              <a:t>Find the largest  number in </a:t>
            </a:r>
          </a:p>
          <a:p>
            <a:pPr marL="0" indent="0">
              <a:buNone/>
            </a:pPr>
            <a:r>
              <a:rPr lang="en-US" dirty="0"/>
              <a:t>an array</a:t>
            </a:r>
          </a:p>
          <a:p>
            <a:pPr lvl="1"/>
            <a:r>
              <a:rPr lang="en-US" dirty="0"/>
              <a:t>Array not sorted</a:t>
            </a:r>
          </a:p>
          <a:p>
            <a:pPr lvl="1"/>
            <a:r>
              <a:rPr lang="en-US" dirty="0"/>
              <a:t>Integer</a:t>
            </a:r>
          </a:p>
          <a:p>
            <a:pPr lvl="1"/>
            <a:endParaRPr lang="en-US" dirty="0"/>
          </a:p>
          <a:p>
            <a:r>
              <a:rPr lang="en-US" dirty="0"/>
              <a:t>Method 3</a:t>
            </a:r>
          </a:p>
          <a:p>
            <a:pPr lvl="1"/>
            <a:r>
              <a:rPr lang="en-US" dirty="0">
                <a:highlight>
                  <a:srgbClr val="00FF00"/>
                </a:highlight>
              </a:rPr>
              <a:t>Using a stack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BE469D3-AB8B-024A-A21A-270BD8CC7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similar question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EFB06B-C8E0-BA4B-83EC-74B6DBB092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3497" y="110938"/>
            <a:ext cx="2819394" cy="33180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395B6F4-8348-9E42-82B2-900635F04A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1876" y="4052158"/>
            <a:ext cx="3160704" cy="24343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C7495EC-EB1A-5246-851C-0A53F3AE9487}"/>
              </a:ext>
            </a:extLst>
          </p:cNvPr>
          <p:cNvSpPr/>
          <p:nvPr/>
        </p:nvSpPr>
        <p:spPr>
          <a:xfrm>
            <a:off x="3045150" y="3308280"/>
            <a:ext cx="329609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Input: [3,2,9,2,5,1]</a:t>
            </a:r>
          </a:p>
        </p:txBody>
      </p:sp>
    </p:spTree>
    <p:extLst>
      <p:ext uri="{BB962C8B-B14F-4D97-AF65-F5344CB8AC3E}">
        <p14:creationId xmlns:p14="http://schemas.microsoft.com/office/powerpoint/2010/main" val="3305079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BAD9E9A-363F-F24E-B383-B19D09ACE3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2612" y="1650124"/>
            <a:ext cx="3700564" cy="42655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8FB810FA-AF03-314D-9FA4-D0C166E7D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vs Stack</a:t>
            </a:r>
          </a:p>
        </p:txBody>
      </p:sp>
    </p:spTree>
    <p:extLst>
      <p:ext uri="{BB962C8B-B14F-4D97-AF65-F5344CB8AC3E}">
        <p14:creationId xmlns:p14="http://schemas.microsoft.com/office/powerpoint/2010/main" val="174681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1A30AB1-9BA1-434C-843E-AB9BA050463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Binary Search</a:t>
            </a:r>
          </a:p>
          <a:p>
            <a:endParaRPr lang="en-US" dirty="0"/>
          </a:p>
          <a:p>
            <a:pPr lvl="1"/>
            <a:r>
              <a:rPr lang="en-US" altLang="zh-CN" dirty="0"/>
              <a:t>Linear Search (target </a:t>
            </a:r>
            <a:r>
              <a:rPr lang="en-US" altLang="zh-CN" dirty="0">
                <a:highlight>
                  <a:srgbClr val="FFFF00"/>
                </a:highlight>
              </a:rPr>
              <a:t>12</a:t>
            </a:r>
            <a:r>
              <a:rPr lang="en-US" altLang="zh-CN" dirty="0"/>
              <a:t>)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0F39A9A-481D-8544-B6F3-40A3CB607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9067FD8-B8A6-3849-8C65-6558D57607A3}"/>
              </a:ext>
            </a:extLst>
          </p:cNvPr>
          <p:cNvSpPr txBox="1"/>
          <p:nvPr/>
        </p:nvSpPr>
        <p:spPr>
          <a:xfrm>
            <a:off x="1104900" y="3254188"/>
            <a:ext cx="6934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5  3  1  9  8  7  </a:t>
            </a:r>
            <a:r>
              <a:rPr lang="en-US" sz="4800" dirty="0">
                <a:solidFill>
                  <a:srgbClr val="FF0000"/>
                </a:solidFill>
              </a:rPr>
              <a:t>12</a:t>
            </a:r>
            <a:r>
              <a:rPr lang="en-US" sz="4800" dirty="0"/>
              <a:t>  2  4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B998B43-0968-8C4F-A58C-A06909559135}"/>
              </a:ext>
            </a:extLst>
          </p:cNvPr>
          <p:cNvSpPr txBox="1"/>
          <p:nvPr/>
        </p:nvSpPr>
        <p:spPr>
          <a:xfrm>
            <a:off x="1104900" y="4320988"/>
            <a:ext cx="6477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5  3  1  8  7  9  2  4  </a:t>
            </a:r>
            <a:r>
              <a:rPr lang="en-US" sz="4800" dirty="0">
                <a:solidFill>
                  <a:srgbClr val="FF0000"/>
                </a:solidFill>
              </a:rPr>
              <a:t>12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BDF3A4D-002B-434A-8F2C-04715BCEA230}"/>
              </a:ext>
            </a:extLst>
          </p:cNvPr>
          <p:cNvSpPr txBox="1"/>
          <p:nvPr/>
        </p:nvSpPr>
        <p:spPr>
          <a:xfrm>
            <a:off x="1104900" y="5387788"/>
            <a:ext cx="6934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i="1" dirty="0"/>
              <a:t>O(N)    </a:t>
            </a:r>
            <a:r>
              <a:rPr lang="en-US" sz="4800" dirty="0"/>
              <a:t>Can we do better?</a:t>
            </a:r>
            <a:endParaRPr lang="en-US" sz="4800"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9381A5E-F505-BB40-9913-785FF57B5EDC}"/>
              </a:ext>
            </a:extLst>
          </p:cNvPr>
          <p:cNvSpPr txBox="1"/>
          <p:nvPr/>
        </p:nvSpPr>
        <p:spPr>
          <a:xfrm>
            <a:off x="2474259" y="6301823"/>
            <a:ext cx="4032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Worse</a:t>
            </a:r>
            <a:r>
              <a:rPr lang="en-US" dirty="0"/>
              <a:t> case we have to iterate N element</a:t>
            </a:r>
          </a:p>
        </p:txBody>
      </p:sp>
      <p:sp>
        <p:nvSpPr>
          <p:cNvPr id="13" name="Bent-Up Arrow 12">
            <a:extLst>
              <a:ext uri="{FF2B5EF4-FFF2-40B4-BE49-F238E27FC236}">
                <a16:creationId xmlns:a16="http://schemas.microsoft.com/office/drawing/2014/main" id="{DF92836B-1D5E-1947-8B62-8342ED9F2512}"/>
              </a:ext>
            </a:extLst>
          </p:cNvPr>
          <p:cNvSpPr/>
          <p:nvPr/>
        </p:nvSpPr>
        <p:spPr>
          <a:xfrm rot="5400000">
            <a:off x="1999130" y="6228712"/>
            <a:ext cx="313764" cy="349623"/>
          </a:xfrm>
          <a:prstGeom prst="bent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505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9B63FA2-B831-CE45-B443-92CDF4A54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Search</a:t>
            </a:r>
          </a:p>
        </p:txBody>
      </p:sp>
      <p:sp>
        <p:nvSpPr>
          <p:cNvPr id="4" name="Notched Right Arrow 3">
            <a:extLst>
              <a:ext uri="{FF2B5EF4-FFF2-40B4-BE49-F238E27FC236}">
                <a16:creationId xmlns:a16="http://schemas.microsoft.com/office/drawing/2014/main" id="{06A48BA2-6A33-B34F-9068-6BCE1AAE153D}"/>
              </a:ext>
            </a:extLst>
          </p:cNvPr>
          <p:cNvSpPr/>
          <p:nvPr/>
        </p:nvSpPr>
        <p:spPr bwMode="auto">
          <a:xfrm>
            <a:off x="533400" y="5334000"/>
            <a:ext cx="8153400" cy="228600"/>
          </a:xfrm>
          <a:prstGeom prst="notched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18CC278-E11D-EC49-86E2-06AF9B4A9D62}"/>
              </a:ext>
            </a:extLst>
          </p:cNvPr>
          <p:cNvSpPr txBox="1">
            <a:spLocks/>
          </p:cNvSpPr>
          <p:nvPr/>
        </p:nvSpPr>
        <p:spPr>
          <a:xfrm>
            <a:off x="457200" y="1600200"/>
            <a:ext cx="8229600" cy="444976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/>
              <a:t>“Who checked that bug in?!!”</a:t>
            </a:r>
          </a:p>
          <a:p>
            <a:r>
              <a:rPr lang="en-US" altLang="zh-CN"/>
              <a:t>Source control svn, git, etc</a:t>
            </a:r>
          </a:p>
          <a:p>
            <a:pPr marL="0" indent="0">
              <a:buFont typeface="Arial"/>
              <a:buNone/>
            </a:pPr>
            <a:endParaRPr lang="en-US" altLang="zh-CN"/>
          </a:p>
          <a:p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B6A46EA-5E6F-284C-BAD2-2A19C1F9A031}"/>
              </a:ext>
            </a:extLst>
          </p:cNvPr>
          <p:cNvSpPr/>
          <p:nvPr/>
        </p:nvSpPr>
        <p:spPr bwMode="auto">
          <a:xfrm>
            <a:off x="4715935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6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751B152-2D6A-044B-AC5C-2F9B0B001873}"/>
              </a:ext>
            </a:extLst>
          </p:cNvPr>
          <p:cNvSpPr/>
          <p:nvPr/>
        </p:nvSpPr>
        <p:spPr bwMode="auto">
          <a:xfrm>
            <a:off x="3970868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5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9D7A637-6DF0-C44E-9277-E7F2AF9C17FB}"/>
              </a:ext>
            </a:extLst>
          </p:cNvPr>
          <p:cNvSpPr/>
          <p:nvPr/>
        </p:nvSpPr>
        <p:spPr bwMode="auto">
          <a:xfrm>
            <a:off x="3225801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4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1A007B5-A182-2B48-9F2E-43F34040C07A}"/>
              </a:ext>
            </a:extLst>
          </p:cNvPr>
          <p:cNvSpPr/>
          <p:nvPr/>
        </p:nvSpPr>
        <p:spPr bwMode="auto">
          <a:xfrm>
            <a:off x="2480734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3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B4F21F3-F583-474B-BFC1-964DDF3CD179}"/>
              </a:ext>
            </a:extLst>
          </p:cNvPr>
          <p:cNvSpPr/>
          <p:nvPr/>
        </p:nvSpPr>
        <p:spPr bwMode="auto">
          <a:xfrm>
            <a:off x="7696200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10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038AA22-647C-1646-8E9B-317ADDF207EC}"/>
              </a:ext>
            </a:extLst>
          </p:cNvPr>
          <p:cNvSpPr/>
          <p:nvPr/>
        </p:nvSpPr>
        <p:spPr bwMode="auto">
          <a:xfrm>
            <a:off x="6951136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9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7790F4D-1C47-C846-AC27-E95128108089}"/>
              </a:ext>
            </a:extLst>
          </p:cNvPr>
          <p:cNvSpPr/>
          <p:nvPr/>
        </p:nvSpPr>
        <p:spPr bwMode="auto">
          <a:xfrm>
            <a:off x="6206069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8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54E7CAA-C069-D841-ABF3-2A364FE0C5E1}"/>
              </a:ext>
            </a:extLst>
          </p:cNvPr>
          <p:cNvSpPr/>
          <p:nvPr/>
        </p:nvSpPr>
        <p:spPr bwMode="auto">
          <a:xfrm>
            <a:off x="5461002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7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0F53716-9D16-A044-9ED7-6AA11DF9A4B9}"/>
              </a:ext>
            </a:extLst>
          </p:cNvPr>
          <p:cNvSpPr/>
          <p:nvPr/>
        </p:nvSpPr>
        <p:spPr bwMode="auto">
          <a:xfrm>
            <a:off x="1735667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2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3D29272-45F9-4443-AE66-0E28685A32DE}"/>
              </a:ext>
            </a:extLst>
          </p:cNvPr>
          <p:cNvSpPr/>
          <p:nvPr/>
        </p:nvSpPr>
        <p:spPr bwMode="auto">
          <a:xfrm>
            <a:off x="990600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  <a:ea typeface="MS PGothic" pitchFamily="34" charset="-128"/>
              </a:rPr>
              <a:t>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46CA875-4A91-3C4A-A73B-14D9DD7684AE}"/>
              </a:ext>
            </a:extLst>
          </p:cNvPr>
          <p:cNvSpPr txBox="1"/>
          <p:nvPr/>
        </p:nvSpPr>
        <p:spPr>
          <a:xfrm>
            <a:off x="533400" y="6096000"/>
            <a:ext cx="7260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Mike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A498BC7-B3F5-CA4C-9544-394492D0CA30}"/>
              </a:ext>
            </a:extLst>
          </p:cNvPr>
          <p:cNvCxnSpPr>
            <a:stCxn id="16" idx="0"/>
          </p:cNvCxnSpPr>
          <p:nvPr/>
        </p:nvCxnSpPr>
        <p:spPr bwMode="auto">
          <a:xfrm flipV="1">
            <a:off x="896428" y="5715000"/>
            <a:ext cx="360872" cy="3810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FE4653A6-0324-2149-A62F-E3C86E5308E4}"/>
              </a:ext>
            </a:extLst>
          </p:cNvPr>
          <p:cNvSpPr txBox="1"/>
          <p:nvPr/>
        </p:nvSpPr>
        <p:spPr>
          <a:xfrm>
            <a:off x="1313372" y="6096000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Peng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8DFC402-F1FC-8D49-B43B-B45EE3A98D03}"/>
              </a:ext>
            </a:extLst>
          </p:cNvPr>
          <p:cNvCxnSpPr>
            <a:stCxn id="18" idx="0"/>
            <a:endCxn id="14" idx="4"/>
          </p:cNvCxnSpPr>
          <p:nvPr/>
        </p:nvCxnSpPr>
        <p:spPr bwMode="auto">
          <a:xfrm flipV="1">
            <a:off x="1662186" y="5715000"/>
            <a:ext cx="340181" cy="3810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683D80B-EF78-CC41-AC2F-BC641C378D63}"/>
              </a:ext>
            </a:extLst>
          </p:cNvPr>
          <p:cNvSpPr txBox="1"/>
          <p:nvPr/>
        </p:nvSpPr>
        <p:spPr>
          <a:xfrm>
            <a:off x="2057400" y="6096000"/>
            <a:ext cx="7829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Ethan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D2504B9-22B4-4D4D-B011-1D3316382EBF}"/>
              </a:ext>
            </a:extLst>
          </p:cNvPr>
          <p:cNvCxnSpPr>
            <a:stCxn id="20" idx="0"/>
          </p:cNvCxnSpPr>
          <p:nvPr/>
        </p:nvCxnSpPr>
        <p:spPr bwMode="auto">
          <a:xfrm flipV="1">
            <a:off x="2448856" y="5715000"/>
            <a:ext cx="332444" cy="3810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9033569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9B63FA2-B831-CE45-B443-92CDF4A54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Search</a:t>
            </a:r>
          </a:p>
        </p:txBody>
      </p:sp>
      <p:sp>
        <p:nvSpPr>
          <p:cNvPr id="22" name="Notched Right Arrow 21">
            <a:extLst>
              <a:ext uri="{FF2B5EF4-FFF2-40B4-BE49-F238E27FC236}">
                <a16:creationId xmlns:a16="http://schemas.microsoft.com/office/drawing/2014/main" id="{D3AB289B-9338-1347-8AAB-57F4B4CEE4DA}"/>
              </a:ext>
            </a:extLst>
          </p:cNvPr>
          <p:cNvSpPr/>
          <p:nvPr/>
        </p:nvSpPr>
        <p:spPr bwMode="auto">
          <a:xfrm>
            <a:off x="533400" y="5334000"/>
            <a:ext cx="8153400" cy="228600"/>
          </a:xfrm>
          <a:prstGeom prst="notched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171D43D2-127A-A946-BD44-D95391AE3EE0}"/>
              </a:ext>
            </a:extLst>
          </p:cNvPr>
          <p:cNvSpPr txBox="1">
            <a:spLocks/>
          </p:cNvSpPr>
          <p:nvPr/>
        </p:nvSpPr>
        <p:spPr>
          <a:xfrm>
            <a:off x="457200" y="1600200"/>
            <a:ext cx="8229600" cy="444976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“Who checked that bug in?!!”</a:t>
            </a:r>
          </a:p>
          <a:p>
            <a:r>
              <a:rPr lang="en-US" altLang="zh-CN" dirty="0"/>
              <a:t>Source control </a:t>
            </a:r>
            <a:r>
              <a:rPr lang="en-US" altLang="zh-CN" dirty="0" err="1"/>
              <a:t>svn</a:t>
            </a:r>
            <a:r>
              <a:rPr lang="en-US" altLang="zh-CN" dirty="0"/>
              <a:t>, git, </a:t>
            </a:r>
            <a:r>
              <a:rPr lang="en-US" altLang="zh-CN" dirty="0" err="1"/>
              <a:t>etc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Found a bug in version 10</a:t>
            </a:r>
          </a:p>
          <a:p>
            <a:r>
              <a:rPr lang="en-US" altLang="zh-CN" dirty="0"/>
              <a:t>No bug in version 1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86185B3-9591-E24F-A93F-2AC54AC480A2}"/>
              </a:ext>
            </a:extLst>
          </p:cNvPr>
          <p:cNvSpPr/>
          <p:nvPr/>
        </p:nvSpPr>
        <p:spPr bwMode="auto">
          <a:xfrm>
            <a:off x="4715935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6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78A5D142-4CFA-B442-8018-FB34309573D3}"/>
              </a:ext>
            </a:extLst>
          </p:cNvPr>
          <p:cNvSpPr/>
          <p:nvPr/>
        </p:nvSpPr>
        <p:spPr bwMode="auto">
          <a:xfrm>
            <a:off x="3970868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5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8811A1A-2B7E-1B4B-808B-E7BEE1BD6B30}"/>
              </a:ext>
            </a:extLst>
          </p:cNvPr>
          <p:cNvSpPr/>
          <p:nvPr/>
        </p:nvSpPr>
        <p:spPr bwMode="auto">
          <a:xfrm>
            <a:off x="3225801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4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4DC0A71F-7694-7244-BD93-C385CCA9418A}"/>
              </a:ext>
            </a:extLst>
          </p:cNvPr>
          <p:cNvSpPr/>
          <p:nvPr/>
        </p:nvSpPr>
        <p:spPr bwMode="auto">
          <a:xfrm>
            <a:off x="2480734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3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CF2F783E-5727-344F-92F8-F02E72776837}"/>
              </a:ext>
            </a:extLst>
          </p:cNvPr>
          <p:cNvSpPr/>
          <p:nvPr/>
        </p:nvSpPr>
        <p:spPr bwMode="auto">
          <a:xfrm>
            <a:off x="7696200" y="5181600"/>
            <a:ext cx="533400" cy="5334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10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D3FBA36F-AF80-214C-A13B-574A0E888291}"/>
              </a:ext>
            </a:extLst>
          </p:cNvPr>
          <p:cNvSpPr/>
          <p:nvPr/>
        </p:nvSpPr>
        <p:spPr bwMode="auto">
          <a:xfrm>
            <a:off x="6951136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9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893E2589-8395-CA4E-B133-657D1E935CAC}"/>
              </a:ext>
            </a:extLst>
          </p:cNvPr>
          <p:cNvSpPr/>
          <p:nvPr/>
        </p:nvSpPr>
        <p:spPr bwMode="auto">
          <a:xfrm>
            <a:off x="6206069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8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B38B811A-4354-2D40-AAC0-6EB26F75EE6F}"/>
              </a:ext>
            </a:extLst>
          </p:cNvPr>
          <p:cNvSpPr/>
          <p:nvPr/>
        </p:nvSpPr>
        <p:spPr bwMode="auto">
          <a:xfrm>
            <a:off x="5461002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7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3F7C8457-0A4C-1D4C-946B-C0945EC6AAED}"/>
              </a:ext>
            </a:extLst>
          </p:cNvPr>
          <p:cNvSpPr/>
          <p:nvPr/>
        </p:nvSpPr>
        <p:spPr bwMode="auto">
          <a:xfrm>
            <a:off x="1735667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2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5751B349-C02F-8D4E-945D-7160BF785531}"/>
              </a:ext>
            </a:extLst>
          </p:cNvPr>
          <p:cNvSpPr/>
          <p:nvPr/>
        </p:nvSpPr>
        <p:spPr bwMode="auto">
          <a:xfrm>
            <a:off x="990600" y="5181600"/>
            <a:ext cx="533400" cy="533400"/>
          </a:xfrm>
          <a:prstGeom prst="ellipse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  <a:ea typeface="MS PGothic" pitchFamily="34" charset="-128"/>
              </a:rPr>
              <a:t>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0201CAF-40B3-DA4B-B8B1-F16C29D7E61A}"/>
              </a:ext>
            </a:extLst>
          </p:cNvPr>
          <p:cNvSpPr txBox="1"/>
          <p:nvPr/>
        </p:nvSpPr>
        <p:spPr>
          <a:xfrm>
            <a:off x="1828800" y="4876800"/>
            <a:ext cx="344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F1931D7-04E5-7C4F-9922-6E20932150EC}"/>
              </a:ext>
            </a:extLst>
          </p:cNvPr>
          <p:cNvSpPr txBox="1"/>
          <p:nvPr/>
        </p:nvSpPr>
        <p:spPr>
          <a:xfrm>
            <a:off x="2590800" y="4876800"/>
            <a:ext cx="344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A69D17E-7D6C-7A47-AF8C-568FC1825BDB}"/>
              </a:ext>
            </a:extLst>
          </p:cNvPr>
          <p:cNvSpPr txBox="1"/>
          <p:nvPr/>
        </p:nvSpPr>
        <p:spPr>
          <a:xfrm>
            <a:off x="3313561" y="4876800"/>
            <a:ext cx="344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342CFFF-8609-864B-BFD8-44A40E9C82F6}"/>
              </a:ext>
            </a:extLst>
          </p:cNvPr>
          <p:cNvSpPr txBox="1"/>
          <p:nvPr/>
        </p:nvSpPr>
        <p:spPr>
          <a:xfrm>
            <a:off x="4075561" y="4876800"/>
            <a:ext cx="344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FDF9ED1-62A0-0A4B-8DC9-5B886EC13824}"/>
              </a:ext>
            </a:extLst>
          </p:cNvPr>
          <p:cNvSpPr txBox="1"/>
          <p:nvPr/>
        </p:nvSpPr>
        <p:spPr>
          <a:xfrm>
            <a:off x="4800600" y="4876800"/>
            <a:ext cx="344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106A3CA-5AAD-2348-8361-EEC40BC0CB25}"/>
              </a:ext>
            </a:extLst>
          </p:cNvPr>
          <p:cNvSpPr txBox="1"/>
          <p:nvPr/>
        </p:nvSpPr>
        <p:spPr>
          <a:xfrm>
            <a:off x="5562600" y="4876800"/>
            <a:ext cx="344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AAA1660-E106-5440-873F-DC0C635A4180}"/>
              </a:ext>
            </a:extLst>
          </p:cNvPr>
          <p:cNvSpPr txBox="1"/>
          <p:nvPr/>
        </p:nvSpPr>
        <p:spPr>
          <a:xfrm>
            <a:off x="6324600" y="4876800"/>
            <a:ext cx="344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7D51949-B571-9245-855A-BC5F11FFA18F}"/>
              </a:ext>
            </a:extLst>
          </p:cNvPr>
          <p:cNvSpPr txBox="1"/>
          <p:nvPr/>
        </p:nvSpPr>
        <p:spPr>
          <a:xfrm>
            <a:off x="7010400" y="4876800"/>
            <a:ext cx="344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pic>
        <p:nvPicPr>
          <p:cNvPr id="42" name="Picture 41" descr="tumblr_inline_ncpoeoxxOl1s7saez.png">
            <a:extLst>
              <a:ext uri="{FF2B5EF4-FFF2-40B4-BE49-F238E27FC236}">
                <a16:creationId xmlns:a16="http://schemas.microsoft.com/office/drawing/2014/main" id="{F5BA4FA2-ADD5-8D41-91B2-1F25DF96067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748" r="18463"/>
          <a:stretch/>
        </p:blipFill>
        <p:spPr>
          <a:xfrm>
            <a:off x="6934200" y="3810000"/>
            <a:ext cx="1647366" cy="93064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542915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5" grpId="0"/>
      <p:bldP spid="36" grpId="0"/>
      <p:bldP spid="37" grpId="0"/>
      <p:bldP spid="38" grpId="0"/>
      <p:bldP spid="39" grpId="0"/>
      <p:bldP spid="40" grpId="0"/>
      <p:bldP spid="4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AB499D3-2F46-4741-8459-A42881C1D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Dream in Recursion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9C1638-BAA4-FD49-A523-B17FA14FFF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047" y="4759219"/>
            <a:ext cx="2160494" cy="172727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0F2F688-6C06-8641-B8CC-0AB43A9156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9341" y="1606961"/>
            <a:ext cx="4773356" cy="46522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3259813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9B63FA2-B831-CE45-B443-92CDF4A54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Search</a:t>
            </a:r>
          </a:p>
        </p:txBody>
      </p:sp>
      <p:sp>
        <p:nvSpPr>
          <p:cNvPr id="43" name="Notched Right Arrow 42">
            <a:extLst>
              <a:ext uri="{FF2B5EF4-FFF2-40B4-BE49-F238E27FC236}">
                <a16:creationId xmlns:a16="http://schemas.microsoft.com/office/drawing/2014/main" id="{E7672603-182B-ED47-9754-0730378536F1}"/>
              </a:ext>
            </a:extLst>
          </p:cNvPr>
          <p:cNvSpPr/>
          <p:nvPr/>
        </p:nvSpPr>
        <p:spPr bwMode="auto">
          <a:xfrm>
            <a:off x="533400" y="5334000"/>
            <a:ext cx="8153400" cy="228600"/>
          </a:xfrm>
          <a:prstGeom prst="notched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44" name="Content Placeholder 2">
            <a:extLst>
              <a:ext uri="{FF2B5EF4-FFF2-40B4-BE49-F238E27FC236}">
                <a16:creationId xmlns:a16="http://schemas.microsoft.com/office/drawing/2014/main" id="{8FE90C1D-C9F6-9F40-9614-381D68C7664C}"/>
              </a:ext>
            </a:extLst>
          </p:cNvPr>
          <p:cNvSpPr txBox="1">
            <a:spLocks/>
          </p:cNvSpPr>
          <p:nvPr/>
        </p:nvSpPr>
        <p:spPr>
          <a:xfrm>
            <a:off x="457200" y="1600200"/>
            <a:ext cx="8229600" cy="444976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dirty="0"/>
              <a:t>Source control </a:t>
            </a:r>
            <a:r>
              <a:rPr lang="en-US" altLang="zh-CN" sz="2800" dirty="0" err="1"/>
              <a:t>svn</a:t>
            </a:r>
            <a:r>
              <a:rPr lang="en-US" altLang="zh-CN" sz="2800" dirty="0"/>
              <a:t>, git, </a:t>
            </a:r>
            <a:r>
              <a:rPr lang="en-US" altLang="zh-CN" sz="2800" dirty="0" err="1"/>
              <a:t>etc</a:t>
            </a:r>
            <a:endParaRPr lang="en-US" altLang="zh-CN" sz="2800" dirty="0"/>
          </a:p>
          <a:p>
            <a:r>
              <a:rPr lang="en-US" altLang="zh-CN" sz="2800" dirty="0"/>
              <a:t>“</a:t>
            </a:r>
            <a:r>
              <a:rPr lang="en-US" altLang="zh-CN" sz="2800" i="1" dirty="0"/>
              <a:t>Who checked that bug in?!!</a:t>
            </a:r>
            <a:r>
              <a:rPr lang="en-US" altLang="zh-CN" sz="2800" dirty="0"/>
              <a:t>”</a:t>
            </a:r>
          </a:p>
          <a:p>
            <a:endParaRPr lang="en-US" altLang="zh-CN" sz="2800" dirty="0"/>
          </a:p>
          <a:p>
            <a:r>
              <a:rPr lang="en-US" altLang="zh-CN" sz="2800" dirty="0"/>
              <a:t>Found a bug in version 10</a:t>
            </a:r>
          </a:p>
          <a:p>
            <a:r>
              <a:rPr lang="en-US" altLang="zh-CN" sz="2800" dirty="0"/>
              <a:t>No bug in version 1</a:t>
            </a:r>
          </a:p>
          <a:p>
            <a:endParaRPr lang="en-US" altLang="zh-CN" dirty="0"/>
          </a:p>
          <a:p>
            <a:endParaRPr lang="en-US" dirty="0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F396F01F-6545-7742-A0FC-8F213F1FA0DC}"/>
              </a:ext>
            </a:extLst>
          </p:cNvPr>
          <p:cNvSpPr/>
          <p:nvPr/>
        </p:nvSpPr>
        <p:spPr bwMode="auto">
          <a:xfrm>
            <a:off x="4715935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6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BD257034-F72B-B444-948C-DD9EB9D6D824}"/>
              </a:ext>
            </a:extLst>
          </p:cNvPr>
          <p:cNvSpPr/>
          <p:nvPr/>
        </p:nvSpPr>
        <p:spPr bwMode="auto">
          <a:xfrm>
            <a:off x="3970868" y="5181600"/>
            <a:ext cx="533400" cy="5334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latin typeface="Arial" charset="0"/>
                <a:ea typeface="MS PGothic" pitchFamily="34" charset="-128"/>
              </a:rPr>
              <a:t>5</a:t>
            </a:r>
            <a:endParaRPr kumimoji="0" lang="en-US" sz="1400" b="0" i="0" u="none" strike="noStrike" cap="none" normalizeH="0" baseline="0" dirty="0">
              <a:ln>
                <a:noFill/>
              </a:ln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85AB80A3-D314-164B-AB81-C2ABDA92B4DB}"/>
              </a:ext>
            </a:extLst>
          </p:cNvPr>
          <p:cNvSpPr/>
          <p:nvPr/>
        </p:nvSpPr>
        <p:spPr bwMode="auto">
          <a:xfrm>
            <a:off x="3225801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4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1C031157-207E-8B46-AFAD-40B2EEA16203}"/>
              </a:ext>
            </a:extLst>
          </p:cNvPr>
          <p:cNvSpPr/>
          <p:nvPr/>
        </p:nvSpPr>
        <p:spPr bwMode="auto">
          <a:xfrm>
            <a:off x="2480734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3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38EE23E9-1144-B94F-B2BC-F155E9CC0A35}"/>
              </a:ext>
            </a:extLst>
          </p:cNvPr>
          <p:cNvSpPr/>
          <p:nvPr/>
        </p:nvSpPr>
        <p:spPr bwMode="auto">
          <a:xfrm>
            <a:off x="7696200" y="5181600"/>
            <a:ext cx="533400" cy="5334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10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090BBA6F-D1C0-F843-A97F-E487ADD1E9CD}"/>
              </a:ext>
            </a:extLst>
          </p:cNvPr>
          <p:cNvSpPr/>
          <p:nvPr/>
        </p:nvSpPr>
        <p:spPr bwMode="auto">
          <a:xfrm>
            <a:off x="6951136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9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3257CF75-E4B1-4743-89F2-FBDC39A5065A}"/>
              </a:ext>
            </a:extLst>
          </p:cNvPr>
          <p:cNvSpPr/>
          <p:nvPr/>
        </p:nvSpPr>
        <p:spPr bwMode="auto">
          <a:xfrm>
            <a:off x="6206069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8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752A29D1-3F2A-BD4D-A788-DCCA3715F2E0}"/>
              </a:ext>
            </a:extLst>
          </p:cNvPr>
          <p:cNvSpPr/>
          <p:nvPr/>
        </p:nvSpPr>
        <p:spPr bwMode="auto">
          <a:xfrm>
            <a:off x="5461002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7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93957D6C-8887-4744-81F0-04AF7811EA8E}"/>
              </a:ext>
            </a:extLst>
          </p:cNvPr>
          <p:cNvSpPr/>
          <p:nvPr/>
        </p:nvSpPr>
        <p:spPr bwMode="auto">
          <a:xfrm>
            <a:off x="1735667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2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C1911569-54F7-1643-8BC8-911FF961697C}"/>
              </a:ext>
            </a:extLst>
          </p:cNvPr>
          <p:cNvSpPr/>
          <p:nvPr/>
        </p:nvSpPr>
        <p:spPr bwMode="auto">
          <a:xfrm>
            <a:off x="990600" y="5181600"/>
            <a:ext cx="533400" cy="533400"/>
          </a:xfrm>
          <a:prstGeom prst="ellipse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  <a:ea typeface="MS PGothic" pitchFamily="34" charset="-128"/>
              </a:rPr>
              <a:t>1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76E3B6F-3F22-2740-B2E3-C2F1C8491C00}"/>
              </a:ext>
            </a:extLst>
          </p:cNvPr>
          <p:cNvSpPr txBox="1"/>
          <p:nvPr/>
        </p:nvSpPr>
        <p:spPr>
          <a:xfrm>
            <a:off x="4800600" y="4876800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?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6282867-601E-F24D-A5E4-C92E9D53B264}"/>
              </a:ext>
            </a:extLst>
          </p:cNvPr>
          <p:cNvSpPr txBox="1"/>
          <p:nvPr/>
        </p:nvSpPr>
        <p:spPr>
          <a:xfrm>
            <a:off x="5562600" y="4876800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?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31045E6-BAB4-9349-9A34-9EFC97AECDB8}"/>
              </a:ext>
            </a:extLst>
          </p:cNvPr>
          <p:cNvSpPr txBox="1"/>
          <p:nvPr/>
        </p:nvSpPr>
        <p:spPr>
          <a:xfrm>
            <a:off x="6324600" y="4876800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?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05F320B-6019-254C-B79C-5DE329B7F37E}"/>
              </a:ext>
            </a:extLst>
          </p:cNvPr>
          <p:cNvSpPr txBox="1"/>
          <p:nvPr/>
        </p:nvSpPr>
        <p:spPr>
          <a:xfrm>
            <a:off x="7010400" y="4876800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?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583CF37-A901-0046-9789-C5B8D4D6F911}"/>
              </a:ext>
            </a:extLst>
          </p:cNvPr>
          <p:cNvSpPr txBox="1"/>
          <p:nvPr/>
        </p:nvSpPr>
        <p:spPr>
          <a:xfrm>
            <a:off x="4800600" y="4876800"/>
            <a:ext cx="344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85D32A1B-82F9-7544-9174-D9FF253D6355}"/>
              </a:ext>
            </a:extLst>
          </p:cNvPr>
          <p:cNvSpPr txBox="1"/>
          <p:nvPr/>
        </p:nvSpPr>
        <p:spPr>
          <a:xfrm>
            <a:off x="5562600" y="4876800"/>
            <a:ext cx="344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7FF916D0-2B80-864D-A14A-D964920E1246}"/>
              </a:ext>
            </a:extLst>
          </p:cNvPr>
          <p:cNvSpPr txBox="1"/>
          <p:nvPr/>
        </p:nvSpPr>
        <p:spPr>
          <a:xfrm>
            <a:off x="6324600" y="4876800"/>
            <a:ext cx="344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A29A090A-2B8D-334E-BD69-253BA25B8EBA}"/>
              </a:ext>
            </a:extLst>
          </p:cNvPr>
          <p:cNvSpPr txBox="1"/>
          <p:nvPr/>
        </p:nvSpPr>
        <p:spPr>
          <a:xfrm>
            <a:off x="7010400" y="4876800"/>
            <a:ext cx="344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32454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/>
      <p:bldP spid="68" grpId="0"/>
      <p:bldP spid="69" grpId="0"/>
      <p:bldP spid="70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9B63FA2-B831-CE45-B443-92CDF4A54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Search</a:t>
            </a:r>
          </a:p>
        </p:txBody>
      </p:sp>
      <p:sp>
        <p:nvSpPr>
          <p:cNvPr id="44" name="Content Placeholder 2">
            <a:extLst>
              <a:ext uri="{FF2B5EF4-FFF2-40B4-BE49-F238E27FC236}">
                <a16:creationId xmlns:a16="http://schemas.microsoft.com/office/drawing/2014/main" id="{8FE90C1D-C9F6-9F40-9614-381D68C7664C}"/>
              </a:ext>
            </a:extLst>
          </p:cNvPr>
          <p:cNvSpPr txBox="1">
            <a:spLocks/>
          </p:cNvSpPr>
          <p:nvPr/>
        </p:nvSpPr>
        <p:spPr>
          <a:xfrm>
            <a:off x="457200" y="1600200"/>
            <a:ext cx="8229600" cy="444976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dirty="0"/>
              <a:t>Source control </a:t>
            </a:r>
            <a:r>
              <a:rPr lang="en-US" altLang="zh-CN" sz="2800" dirty="0" err="1"/>
              <a:t>svn</a:t>
            </a:r>
            <a:r>
              <a:rPr lang="en-US" altLang="zh-CN" sz="2800" dirty="0"/>
              <a:t>, git, </a:t>
            </a:r>
            <a:r>
              <a:rPr lang="en-US" altLang="zh-CN" sz="2800" dirty="0" err="1"/>
              <a:t>etc</a:t>
            </a:r>
            <a:endParaRPr lang="en-US" altLang="zh-CN" sz="2800" dirty="0"/>
          </a:p>
          <a:p>
            <a:r>
              <a:rPr lang="en-US" altLang="zh-CN" sz="2800" dirty="0"/>
              <a:t>“</a:t>
            </a:r>
            <a:r>
              <a:rPr lang="en-US" altLang="zh-CN" sz="2800" i="1" dirty="0"/>
              <a:t>Who checked that bug in?!!</a:t>
            </a:r>
            <a:r>
              <a:rPr lang="en-US" altLang="zh-CN" sz="2800" dirty="0"/>
              <a:t>”</a:t>
            </a:r>
          </a:p>
          <a:p>
            <a:endParaRPr lang="en-US" altLang="zh-CN" sz="2800" dirty="0"/>
          </a:p>
          <a:p>
            <a:r>
              <a:rPr lang="en-US" altLang="zh-CN" sz="2800" dirty="0"/>
              <a:t>Found a bug in version 10</a:t>
            </a:r>
          </a:p>
          <a:p>
            <a:r>
              <a:rPr lang="en-US" altLang="zh-CN" sz="2800" dirty="0"/>
              <a:t>No bug in version 1</a:t>
            </a:r>
          </a:p>
          <a:p>
            <a:endParaRPr lang="en-US" altLang="zh-CN" dirty="0"/>
          </a:p>
          <a:p>
            <a:endParaRPr lang="en-US" dirty="0"/>
          </a:p>
        </p:txBody>
      </p:sp>
      <p:sp>
        <p:nvSpPr>
          <p:cNvPr id="23" name="Notched Right Arrow 22">
            <a:extLst>
              <a:ext uri="{FF2B5EF4-FFF2-40B4-BE49-F238E27FC236}">
                <a16:creationId xmlns:a16="http://schemas.microsoft.com/office/drawing/2014/main" id="{F8084DB8-9231-9142-AF57-A9B4E3C1D004}"/>
              </a:ext>
            </a:extLst>
          </p:cNvPr>
          <p:cNvSpPr/>
          <p:nvPr/>
        </p:nvSpPr>
        <p:spPr bwMode="auto">
          <a:xfrm>
            <a:off x="533400" y="5334000"/>
            <a:ext cx="8153400" cy="228600"/>
          </a:xfrm>
          <a:prstGeom prst="notched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3B56F7F-1EA8-294D-88EA-B88C57A8BF8E}"/>
              </a:ext>
            </a:extLst>
          </p:cNvPr>
          <p:cNvSpPr/>
          <p:nvPr/>
        </p:nvSpPr>
        <p:spPr bwMode="auto">
          <a:xfrm>
            <a:off x="4715935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6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4977095-FA05-1B47-BED6-B315CBE248F5}"/>
              </a:ext>
            </a:extLst>
          </p:cNvPr>
          <p:cNvSpPr/>
          <p:nvPr/>
        </p:nvSpPr>
        <p:spPr bwMode="auto">
          <a:xfrm>
            <a:off x="3970868" y="5181600"/>
            <a:ext cx="533400" cy="533400"/>
          </a:xfrm>
          <a:prstGeom prst="ellipse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5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74263BAF-FCFE-BA4D-8D7E-6C9A04861002}"/>
              </a:ext>
            </a:extLst>
          </p:cNvPr>
          <p:cNvSpPr/>
          <p:nvPr/>
        </p:nvSpPr>
        <p:spPr bwMode="auto">
          <a:xfrm>
            <a:off x="3225801" y="5181600"/>
            <a:ext cx="533400" cy="533400"/>
          </a:xfrm>
          <a:prstGeom prst="ellipse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4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C23D7D88-AB99-114E-8A51-D890A8AB0C62}"/>
              </a:ext>
            </a:extLst>
          </p:cNvPr>
          <p:cNvSpPr/>
          <p:nvPr/>
        </p:nvSpPr>
        <p:spPr bwMode="auto">
          <a:xfrm>
            <a:off x="2480734" y="5181600"/>
            <a:ext cx="533400" cy="533400"/>
          </a:xfrm>
          <a:prstGeom prst="ellipse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3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7276E441-1DFF-5A44-A989-2C9F10B570A7}"/>
              </a:ext>
            </a:extLst>
          </p:cNvPr>
          <p:cNvSpPr/>
          <p:nvPr/>
        </p:nvSpPr>
        <p:spPr bwMode="auto">
          <a:xfrm>
            <a:off x="7696200" y="5181600"/>
            <a:ext cx="533400" cy="5334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10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8F54E968-70AF-9D44-93A2-E684DDF288B6}"/>
              </a:ext>
            </a:extLst>
          </p:cNvPr>
          <p:cNvSpPr/>
          <p:nvPr/>
        </p:nvSpPr>
        <p:spPr bwMode="auto">
          <a:xfrm>
            <a:off x="6951136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9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834A5786-49DF-0E47-B99B-9A2D81F6406E}"/>
              </a:ext>
            </a:extLst>
          </p:cNvPr>
          <p:cNvSpPr/>
          <p:nvPr/>
        </p:nvSpPr>
        <p:spPr bwMode="auto">
          <a:xfrm>
            <a:off x="6206069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8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E2DABBF-230D-A649-A12C-99EEC8607824}"/>
              </a:ext>
            </a:extLst>
          </p:cNvPr>
          <p:cNvSpPr/>
          <p:nvPr/>
        </p:nvSpPr>
        <p:spPr bwMode="auto">
          <a:xfrm>
            <a:off x="5461002" y="5181600"/>
            <a:ext cx="533400" cy="5334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latin typeface="Arial" charset="0"/>
                <a:ea typeface="MS PGothic" pitchFamily="34" charset="-128"/>
              </a:rPr>
              <a:t>7</a:t>
            </a:r>
            <a:endParaRPr kumimoji="0" lang="en-US" sz="1400" b="0" i="0" u="none" strike="noStrike" cap="none" normalizeH="0" baseline="0" dirty="0">
              <a:ln>
                <a:noFill/>
              </a:ln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3C97B6B-CED1-DC44-A550-A3E535277C9C}"/>
              </a:ext>
            </a:extLst>
          </p:cNvPr>
          <p:cNvSpPr/>
          <p:nvPr/>
        </p:nvSpPr>
        <p:spPr bwMode="auto">
          <a:xfrm>
            <a:off x="1735667" y="5181600"/>
            <a:ext cx="533400" cy="533400"/>
          </a:xfrm>
          <a:prstGeom prst="ellipse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2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34A80D84-9B92-6644-BAD5-4E7A0F5B8C0F}"/>
              </a:ext>
            </a:extLst>
          </p:cNvPr>
          <p:cNvSpPr/>
          <p:nvPr/>
        </p:nvSpPr>
        <p:spPr bwMode="auto">
          <a:xfrm>
            <a:off x="990600" y="5181600"/>
            <a:ext cx="533400" cy="533400"/>
          </a:xfrm>
          <a:prstGeom prst="ellipse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  <a:ea typeface="MS PGothic" pitchFamily="34" charset="-128"/>
              </a:rPr>
              <a:t>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11E10FF-FC2E-7C4E-B549-0125D6F6DB25}"/>
              </a:ext>
            </a:extLst>
          </p:cNvPr>
          <p:cNvSpPr txBox="1"/>
          <p:nvPr/>
        </p:nvSpPr>
        <p:spPr>
          <a:xfrm>
            <a:off x="4800600" y="4876800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?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5473A3D-54E1-EC4D-97F6-B7907261F095}"/>
              </a:ext>
            </a:extLst>
          </p:cNvPr>
          <p:cNvSpPr txBox="1"/>
          <p:nvPr/>
        </p:nvSpPr>
        <p:spPr>
          <a:xfrm>
            <a:off x="5562600" y="4876800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?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42CEDA0-372C-F949-A4F6-6FD91B11A11F}"/>
              </a:ext>
            </a:extLst>
          </p:cNvPr>
          <p:cNvSpPr txBox="1"/>
          <p:nvPr/>
        </p:nvSpPr>
        <p:spPr>
          <a:xfrm>
            <a:off x="6324600" y="4876800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?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4EF15D5-B6E4-BE41-A168-03A14F2887BD}"/>
              </a:ext>
            </a:extLst>
          </p:cNvPr>
          <p:cNvSpPr txBox="1"/>
          <p:nvPr/>
        </p:nvSpPr>
        <p:spPr>
          <a:xfrm>
            <a:off x="7010400" y="4876800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?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254C9D3-427D-4F4F-B7F0-307AE327E0F1}"/>
              </a:ext>
            </a:extLst>
          </p:cNvPr>
          <p:cNvSpPr txBox="1"/>
          <p:nvPr/>
        </p:nvSpPr>
        <p:spPr>
          <a:xfrm>
            <a:off x="4800600" y="4876800"/>
            <a:ext cx="344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CF3E969-0C43-EE49-9C4E-B4E628CC5148}"/>
              </a:ext>
            </a:extLst>
          </p:cNvPr>
          <p:cNvSpPr txBox="1"/>
          <p:nvPr/>
        </p:nvSpPr>
        <p:spPr>
          <a:xfrm>
            <a:off x="5562600" y="4876800"/>
            <a:ext cx="344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7C593C2-C895-644A-B88D-C1E59C5F87F8}"/>
              </a:ext>
            </a:extLst>
          </p:cNvPr>
          <p:cNvSpPr txBox="1"/>
          <p:nvPr/>
        </p:nvSpPr>
        <p:spPr>
          <a:xfrm>
            <a:off x="6324600" y="4876800"/>
            <a:ext cx="344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F8F450F-84C0-E74F-9D63-32CA91094328}"/>
              </a:ext>
            </a:extLst>
          </p:cNvPr>
          <p:cNvSpPr txBox="1"/>
          <p:nvPr/>
        </p:nvSpPr>
        <p:spPr>
          <a:xfrm>
            <a:off x="7010400" y="4876800"/>
            <a:ext cx="344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2478432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9B63FA2-B831-CE45-B443-92CDF4A54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Search</a:t>
            </a:r>
          </a:p>
        </p:txBody>
      </p:sp>
      <p:sp>
        <p:nvSpPr>
          <p:cNvPr id="44" name="Content Placeholder 2">
            <a:extLst>
              <a:ext uri="{FF2B5EF4-FFF2-40B4-BE49-F238E27FC236}">
                <a16:creationId xmlns:a16="http://schemas.microsoft.com/office/drawing/2014/main" id="{8FE90C1D-C9F6-9F40-9614-381D68C7664C}"/>
              </a:ext>
            </a:extLst>
          </p:cNvPr>
          <p:cNvSpPr txBox="1">
            <a:spLocks/>
          </p:cNvSpPr>
          <p:nvPr/>
        </p:nvSpPr>
        <p:spPr>
          <a:xfrm>
            <a:off x="457200" y="1600200"/>
            <a:ext cx="8229600" cy="444976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dirty="0"/>
              <a:t>Source control </a:t>
            </a:r>
            <a:r>
              <a:rPr lang="en-US" altLang="zh-CN" sz="2800" dirty="0" err="1"/>
              <a:t>svn</a:t>
            </a:r>
            <a:r>
              <a:rPr lang="en-US" altLang="zh-CN" sz="2800" dirty="0"/>
              <a:t>, git, </a:t>
            </a:r>
            <a:r>
              <a:rPr lang="en-US" altLang="zh-CN" sz="2800" dirty="0" err="1"/>
              <a:t>etc</a:t>
            </a:r>
            <a:endParaRPr lang="en-US" altLang="zh-CN" sz="2800" dirty="0"/>
          </a:p>
          <a:p>
            <a:r>
              <a:rPr lang="en-US" altLang="zh-CN" sz="2800" dirty="0"/>
              <a:t>“</a:t>
            </a:r>
            <a:r>
              <a:rPr lang="en-US" altLang="zh-CN" sz="2800" i="1" dirty="0"/>
              <a:t>Who checked that bug in?!!</a:t>
            </a:r>
            <a:r>
              <a:rPr lang="en-US" altLang="zh-CN" sz="2800" dirty="0"/>
              <a:t>”</a:t>
            </a:r>
          </a:p>
          <a:p>
            <a:endParaRPr lang="en-US" altLang="zh-CN" sz="2800" dirty="0"/>
          </a:p>
          <a:p>
            <a:r>
              <a:rPr lang="en-US" altLang="zh-CN" sz="2800" dirty="0"/>
              <a:t>Found a bug in version 10</a:t>
            </a:r>
          </a:p>
          <a:p>
            <a:r>
              <a:rPr lang="en-US" altLang="zh-CN" sz="2800" dirty="0"/>
              <a:t>No bug in version 1</a:t>
            </a:r>
          </a:p>
          <a:p>
            <a:endParaRPr lang="en-US" altLang="zh-CN" dirty="0"/>
          </a:p>
          <a:p>
            <a:endParaRPr lang="en-US" dirty="0"/>
          </a:p>
        </p:txBody>
      </p:sp>
      <p:sp>
        <p:nvSpPr>
          <p:cNvPr id="23" name="Notched Right Arrow 22">
            <a:extLst>
              <a:ext uri="{FF2B5EF4-FFF2-40B4-BE49-F238E27FC236}">
                <a16:creationId xmlns:a16="http://schemas.microsoft.com/office/drawing/2014/main" id="{F8084DB8-9231-9142-AF57-A9B4E3C1D004}"/>
              </a:ext>
            </a:extLst>
          </p:cNvPr>
          <p:cNvSpPr/>
          <p:nvPr/>
        </p:nvSpPr>
        <p:spPr bwMode="auto">
          <a:xfrm>
            <a:off x="533400" y="5334000"/>
            <a:ext cx="8153400" cy="228600"/>
          </a:xfrm>
          <a:prstGeom prst="notched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3B56F7F-1EA8-294D-88EA-B88C57A8BF8E}"/>
              </a:ext>
            </a:extLst>
          </p:cNvPr>
          <p:cNvSpPr/>
          <p:nvPr/>
        </p:nvSpPr>
        <p:spPr bwMode="auto">
          <a:xfrm>
            <a:off x="4715935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6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4977095-FA05-1B47-BED6-B315CBE248F5}"/>
              </a:ext>
            </a:extLst>
          </p:cNvPr>
          <p:cNvSpPr/>
          <p:nvPr/>
        </p:nvSpPr>
        <p:spPr bwMode="auto">
          <a:xfrm>
            <a:off x="3970868" y="5181600"/>
            <a:ext cx="533400" cy="533400"/>
          </a:xfrm>
          <a:prstGeom prst="ellipse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5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74263BAF-FCFE-BA4D-8D7E-6C9A04861002}"/>
              </a:ext>
            </a:extLst>
          </p:cNvPr>
          <p:cNvSpPr/>
          <p:nvPr/>
        </p:nvSpPr>
        <p:spPr bwMode="auto">
          <a:xfrm>
            <a:off x="3225801" y="5181600"/>
            <a:ext cx="533400" cy="533400"/>
          </a:xfrm>
          <a:prstGeom prst="ellipse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4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C23D7D88-AB99-114E-8A51-D890A8AB0C62}"/>
              </a:ext>
            </a:extLst>
          </p:cNvPr>
          <p:cNvSpPr/>
          <p:nvPr/>
        </p:nvSpPr>
        <p:spPr bwMode="auto">
          <a:xfrm>
            <a:off x="2480734" y="5181600"/>
            <a:ext cx="533400" cy="533400"/>
          </a:xfrm>
          <a:prstGeom prst="ellipse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3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7276E441-1DFF-5A44-A989-2C9F10B570A7}"/>
              </a:ext>
            </a:extLst>
          </p:cNvPr>
          <p:cNvSpPr/>
          <p:nvPr/>
        </p:nvSpPr>
        <p:spPr bwMode="auto">
          <a:xfrm>
            <a:off x="7696200" y="5181600"/>
            <a:ext cx="533400" cy="5334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10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8F54E968-70AF-9D44-93A2-E684DDF288B6}"/>
              </a:ext>
            </a:extLst>
          </p:cNvPr>
          <p:cNvSpPr/>
          <p:nvPr/>
        </p:nvSpPr>
        <p:spPr bwMode="auto">
          <a:xfrm>
            <a:off x="6951136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9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834A5786-49DF-0E47-B99B-9A2D81F6406E}"/>
              </a:ext>
            </a:extLst>
          </p:cNvPr>
          <p:cNvSpPr/>
          <p:nvPr/>
        </p:nvSpPr>
        <p:spPr bwMode="auto">
          <a:xfrm>
            <a:off x="6206069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8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E2DABBF-230D-A649-A12C-99EEC8607824}"/>
              </a:ext>
            </a:extLst>
          </p:cNvPr>
          <p:cNvSpPr/>
          <p:nvPr/>
        </p:nvSpPr>
        <p:spPr bwMode="auto">
          <a:xfrm>
            <a:off x="5461002" y="5181600"/>
            <a:ext cx="533400" cy="5334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latin typeface="Arial" charset="0"/>
                <a:ea typeface="MS PGothic" pitchFamily="34" charset="-128"/>
              </a:rPr>
              <a:t>7</a:t>
            </a:r>
            <a:endParaRPr kumimoji="0" lang="en-US" sz="1400" b="0" i="0" u="none" strike="noStrike" cap="none" normalizeH="0" baseline="0" dirty="0">
              <a:ln>
                <a:noFill/>
              </a:ln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3C97B6B-CED1-DC44-A550-A3E535277C9C}"/>
              </a:ext>
            </a:extLst>
          </p:cNvPr>
          <p:cNvSpPr/>
          <p:nvPr/>
        </p:nvSpPr>
        <p:spPr bwMode="auto">
          <a:xfrm>
            <a:off x="1735667" y="5181600"/>
            <a:ext cx="533400" cy="533400"/>
          </a:xfrm>
          <a:prstGeom prst="ellipse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2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34A80D84-9B92-6644-BAD5-4E7A0F5B8C0F}"/>
              </a:ext>
            </a:extLst>
          </p:cNvPr>
          <p:cNvSpPr/>
          <p:nvPr/>
        </p:nvSpPr>
        <p:spPr bwMode="auto">
          <a:xfrm>
            <a:off x="990600" y="5181600"/>
            <a:ext cx="533400" cy="533400"/>
          </a:xfrm>
          <a:prstGeom prst="ellipse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  <a:ea typeface="MS PGothic" pitchFamily="34" charset="-128"/>
              </a:rPr>
              <a:t>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11E10FF-FC2E-7C4E-B549-0125D6F6DB25}"/>
              </a:ext>
            </a:extLst>
          </p:cNvPr>
          <p:cNvSpPr txBox="1"/>
          <p:nvPr/>
        </p:nvSpPr>
        <p:spPr>
          <a:xfrm>
            <a:off x="4800600" y="4876800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?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5473A3D-54E1-EC4D-97F6-B7907261F095}"/>
              </a:ext>
            </a:extLst>
          </p:cNvPr>
          <p:cNvSpPr txBox="1"/>
          <p:nvPr/>
        </p:nvSpPr>
        <p:spPr>
          <a:xfrm>
            <a:off x="5562600" y="4876800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?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42CEDA0-372C-F949-A4F6-6FD91B11A11F}"/>
              </a:ext>
            </a:extLst>
          </p:cNvPr>
          <p:cNvSpPr txBox="1"/>
          <p:nvPr/>
        </p:nvSpPr>
        <p:spPr>
          <a:xfrm>
            <a:off x="6324600" y="4876800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?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4EF15D5-B6E4-BE41-A168-03A14F2887BD}"/>
              </a:ext>
            </a:extLst>
          </p:cNvPr>
          <p:cNvSpPr txBox="1"/>
          <p:nvPr/>
        </p:nvSpPr>
        <p:spPr>
          <a:xfrm>
            <a:off x="7010400" y="4876800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?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254C9D3-427D-4F4F-B7F0-307AE327E0F1}"/>
              </a:ext>
            </a:extLst>
          </p:cNvPr>
          <p:cNvSpPr txBox="1"/>
          <p:nvPr/>
        </p:nvSpPr>
        <p:spPr>
          <a:xfrm>
            <a:off x="4800600" y="4876800"/>
            <a:ext cx="344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2" name="Explosion 1 1">
            <a:extLst>
              <a:ext uri="{FF2B5EF4-FFF2-40B4-BE49-F238E27FC236}">
                <a16:creationId xmlns:a16="http://schemas.microsoft.com/office/drawing/2014/main" id="{7F7354FA-B2C0-3F44-AA12-4248CB44908C}"/>
              </a:ext>
            </a:extLst>
          </p:cNvPr>
          <p:cNvSpPr/>
          <p:nvPr/>
        </p:nvSpPr>
        <p:spPr>
          <a:xfrm>
            <a:off x="4572000" y="4939553"/>
            <a:ext cx="572639" cy="537882"/>
          </a:xfrm>
          <a:prstGeom prst="irregularSeal1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8B757FE-2D9C-0B40-9BDA-03B68F0CCCB6}"/>
              </a:ext>
            </a:extLst>
          </p:cNvPr>
          <p:cNvSpPr txBox="1"/>
          <p:nvPr/>
        </p:nvSpPr>
        <p:spPr>
          <a:xfrm>
            <a:off x="1981200" y="6309115"/>
            <a:ext cx="54899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Bug introduced, found with 3 checks</a:t>
            </a:r>
          </a:p>
        </p:txBody>
      </p:sp>
    </p:spTree>
    <p:extLst>
      <p:ext uri="{BB962C8B-B14F-4D97-AF65-F5344CB8AC3E}">
        <p14:creationId xmlns:p14="http://schemas.microsoft.com/office/powerpoint/2010/main" val="58388997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1EF65A2-CEB7-7740-8566-9C50A8072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Search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EC7FE62-07AF-7C4C-94C6-B7F2FAD900BE}"/>
              </a:ext>
            </a:extLst>
          </p:cNvPr>
          <p:cNvSpPr txBox="1">
            <a:spLocks/>
          </p:cNvSpPr>
          <p:nvPr/>
        </p:nvSpPr>
        <p:spPr>
          <a:xfrm>
            <a:off x="457200" y="1600200"/>
            <a:ext cx="8229600" cy="444976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Binary Search (target 12)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611A10-EBE9-6B4C-B1FE-53778DA187DA}"/>
              </a:ext>
            </a:extLst>
          </p:cNvPr>
          <p:cNvSpPr txBox="1"/>
          <p:nvPr/>
        </p:nvSpPr>
        <p:spPr>
          <a:xfrm>
            <a:off x="1371600" y="2362200"/>
            <a:ext cx="7162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1  2  3  4  5  7  8  9  </a:t>
            </a:r>
            <a:r>
              <a:rPr lang="en-US" sz="4800" dirty="0">
                <a:solidFill>
                  <a:srgbClr val="FF0000"/>
                </a:solidFill>
              </a:rPr>
              <a:t>12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874A89-CF0B-D242-8DF8-CF1AD2916163}"/>
              </a:ext>
            </a:extLst>
          </p:cNvPr>
          <p:cNvSpPr txBox="1"/>
          <p:nvPr/>
        </p:nvSpPr>
        <p:spPr>
          <a:xfrm>
            <a:off x="1371600" y="3055203"/>
            <a:ext cx="7162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1  2  3  4  </a:t>
            </a:r>
            <a:r>
              <a:rPr lang="en-US" sz="4800" dirty="0">
                <a:solidFill>
                  <a:srgbClr val="008000"/>
                </a:solidFill>
              </a:rPr>
              <a:t>5</a:t>
            </a:r>
            <a:r>
              <a:rPr lang="en-US" sz="4800" dirty="0"/>
              <a:t>  7  8  9  </a:t>
            </a:r>
            <a:r>
              <a:rPr lang="en-US" sz="4800" dirty="0">
                <a:solidFill>
                  <a:srgbClr val="FF0000"/>
                </a:solidFill>
              </a:rPr>
              <a:t>12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02C777-704C-D14F-BBB0-75C5736A2E7F}"/>
              </a:ext>
            </a:extLst>
          </p:cNvPr>
          <p:cNvSpPr txBox="1"/>
          <p:nvPr/>
        </p:nvSpPr>
        <p:spPr>
          <a:xfrm>
            <a:off x="1371600" y="3733800"/>
            <a:ext cx="7162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>
                    <a:lumMod val="75000"/>
                  </a:schemeClr>
                </a:solidFill>
              </a:rPr>
              <a:t>1  2  3  4  5</a:t>
            </a:r>
            <a:r>
              <a:rPr lang="en-US" sz="4800" dirty="0"/>
              <a:t>  7  </a:t>
            </a:r>
            <a:r>
              <a:rPr lang="en-US" sz="4800" dirty="0">
                <a:solidFill>
                  <a:srgbClr val="008000"/>
                </a:solidFill>
              </a:rPr>
              <a:t>8</a:t>
            </a:r>
            <a:r>
              <a:rPr lang="en-US" sz="4800" dirty="0"/>
              <a:t>  9  </a:t>
            </a:r>
            <a:r>
              <a:rPr lang="en-US" sz="4800" dirty="0">
                <a:solidFill>
                  <a:srgbClr val="FF0000"/>
                </a:solidFill>
              </a:rPr>
              <a:t>12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6A5959-D182-B743-BC98-CD483D759014}"/>
              </a:ext>
            </a:extLst>
          </p:cNvPr>
          <p:cNvSpPr txBox="1"/>
          <p:nvPr/>
        </p:nvSpPr>
        <p:spPr>
          <a:xfrm>
            <a:off x="1371600" y="4426803"/>
            <a:ext cx="7162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>
                    <a:lumMod val="75000"/>
                  </a:schemeClr>
                </a:solidFill>
              </a:rPr>
              <a:t>1  2  3  4  5  7  8  </a:t>
            </a:r>
            <a:r>
              <a:rPr lang="en-US" sz="4800" dirty="0">
                <a:solidFill>
                  <a:srgbClr val="008000"/>
                </a:solidFill>
              </a:rPr>
              <a:t>9</a:t>
            </a:r>
            <a:r>
              <a:rPr lang="en-US" sz="4800" dirty="0"/>
              <a:t>  </a:t>
            </a:r>
            <a:r>
              <a:rPr lang="en-US" sz="4800" dirty="0">
                <a:solidFill>
                  <a:srgbClr val="FF0000"/>
                </a:solidFill>
              </a:rPr>
              <a:t>12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FF6124-45D5-6944-B6FE-66F10B0F5EEE}"/>
              </a:ext>
            </a:extLst>
          </p:cNvPr>
          <p:cNvSpPr txBox="1"/>
          <p:nvPr/>
        </p:nvSpPr>
        <p:spPr>
          <a:xfrm>
            <a:off x="1371600" y="5105400"/>
            <a:ext cx="7162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>
                    <a:lumMod val="75000"/>
                  </a:schemeClr>
                </a:solidFill>
              </a:rPr>
              <a:t>1  2  3  4  5  7  8  9</a:t>
            </a:r>
            <a:r>
              <a:rPr lang="en-US" sz="4800" dirty="0"/>
              <a:t>  </a:t>
            </a:r>
            <a:r>
              <a:rPr lang="en-US" sz="4800" dirty="0">
                <a:solidFill>
                  <a:srgbClr val="008000"/>
                </a:solidFill>
              </a:rPr>
              <a:t>12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26A7C91-6048-5D46-B57C-60D409DD4203}"/>
              </a:ext>
            </a:extLst>
          </p:cNvPr>
          <p:cNvSpPr/>
          <p:nvPr/>
        </p:nvSpPr>
        <p:spPr>
          <a:xfrm>
            <a:off x="1752600" y="6096000"/>
            <a:ext cx="562621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O(</a:t>
            </a:r>
            <a:r>
              <a:rPr lang="en-US" i="1" dirty="0" err="1"/>
              <a:t>logN</a:t>
            </a:r>
            <a:r>
              <a:rPr lang="en-US" i="1" dirty="0"/>
              <a:t>) both average and worst case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4546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F6FB74F-5DB1-AE47-83E9-1CE81DC91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Search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D7929B-CF00-F54D-80FF-6E45BB885A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6388" y="808037"/>
            <a:ext cx="5610412" cy="40179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C5F44A1-7888-7047-A2DC-2B4D48343DCA}"/>
              </a:ext>
            </a:extLst>
          </p:cNvPr>
          <p:cNvSpPr txBox="1">
            <a:spLocks/>
          </p:cNvSpPr>
          <p:nvPr/>
        </p:nvSpPr>
        <p:spPr>
          <a:xfrm>
            <a:off x="457200" y="1600200"/>
            <a:ext cx="8229600" cy="444976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B732667-4132-1C49-8965-E26D3320A8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932" y="5062711"/>
            <a:ext cx="5245100" cy="1600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91677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F6FB74F-5DB1-AE47-83E9-1CE81DC91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Search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D7929B-CF00-F54D-80FF-6E45BB885A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7586" y="306014"/>
            <a:ext cx="3827929" cy="27414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C5F44A1-7888-7047-A2DC-2B4D48343DCA}"/>
              </a:ext>
            </a:extLst>
          </p:cNvPr>
          <p:cNvSpPr txBox="1">
            <a:spLocks/>
          </p:cNvSpPr>
          <p:nvPr/>
        </p:nvSpPr>
        <p:spPr>
          <a:xfrm>
            <a:off x="457200" y="1600200"/>
            <a:ext cx="8229600" cy="444976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DC99845-B26C-AD4A-9F48-0D15E29A53FB}"/>
              </a:ext>
            </a:extLst>
          </p:cNvPr>
          <p:cNvSpPr/>
          <p:nvPr/>
        </p:nvSpPr>
        <p:spPr>
          <a:xfrm>
            <a:off x="2998221" y="3825081"/>
            <a:ext cx="216597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/>
              <a:t>1,3,4,6,8,</a:t>
            </a:r>
            <a:r>
              <a:rPr lang="en-US" sz="3600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B7172F-9E96-864E-ADA4-3DF364FEF1DC}"/>
              </a:ext>
            </a:extLst>
          </p:cNvPr>
          <p:cNvSpPr txBox="1"/>
          <p:nvPr/>
        </p:nvSpPr>
        <p:spPr>
          <a:xfrm>
            <a:off x="1460650" y="5066046"/>
            <a:ext cx="2635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start=0, end=5, </a:t>
            </a:r>
            <a:r>
              <a:rPr lang="en-US" dirty="0" err="1"/>
              <a:t>midIdx</a:t>
            </a:r>
            <a:r>
              <a:rPr lang="en-US" dirty="0"/>
              <a:t> = 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A5B90A5-2AE1-FB44-8D5D-BA8DA5B2702E}"/>
              </a:ext>
            </a:extLst>
          </p:cNvPr>
          <p:cNvSpPr txBox="1"/>
          <p:nvPr/>
        </p:nvSpPr>
        <p:spPr>
          <a:xfrm>
            <a:off x="1446130" y="5680631"/>
            <a:ext cx="2635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start=3, end=5, </a:t>
            </a:r>
            <a:r>
              <a:rPr lang="en-US" dirty="0" err="1"/>
              <a:t>midIdx</a:t>
            </a:r>
            <a:r>
              <a:rPr lang="en-US" dirty="0"/>
              <a:t> = 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6601A66-CDD2-D645-8AFE-8EC764AE5728}"/>
              </a:ext>
            </a:extLst>
          </p:cNvPr>
          <p:cNvSpPr txBox="1"/>
          <p:nvPr/>
        </p:nvSpPr>
        <p:spPr>
          <a:xfrm>
            <a:off x="1446130" y="6201845"/>
            <a:ext cx="2635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start=5, end=5, </a:t>
            </a:r>
            <a:r>
              <a:rPr lang="en-US" dirty="0" err="1"/>
              <a:t>midIdx</a:t>
            </a:r>
            <a:r>
              <a:rPr lang="en-US" dirty="0"/>
              <a:t> = 5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4BF6BA4-039E-F149-8A28-72FF226C4A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485" y="1836063"/>
            <a:ext cx="4480739" cy="13670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81536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F6FB74F-5DB1-AE47-83E9-1CE81DC91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Search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D7929B-CF00-F54D-80FF-6E45BB885A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6388" y="808037"/>
            <a:ext cx="5610412" cy="40179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C5F44A1-7888-7047-A2DC-2B4D48343DCA}"/>
              </a:ext>
            </a:extLst>
          </p:cNvPr>
          <p:cNvSpPr txBox="1">
            <a:spLocks/>
          </p:cNvSpPr>
          <p:nvPr/>
        </p:nvSpPr>
        <p:spPr>
          <a:xfrm>
            <a:off x="457200" y="1600200"/>
            <a:ext cx="8229600" cy="444976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3604D9-BC3B-D24F-BA62-1198B5AC6E82}"/>
              </a:ext>
            </a:extLst>
          </p:cNvPr>
          <p:cNvSpPr txBox="1"/>
          <p:nvPr/>
        </p:nvSpPr>
        <p:spPr>
          <a:xfrm>
            <a:off x="1443317" y="5034320"/>
            <a:ext cx="34691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What could go wrong?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E32F8A9-DF7F-7349-832E-9051E2DE8D6C}"/>
              </a:ext>
            </a:extLst>
          </p:cNvPr>
          <p:cNvSpPr/>
          <p:nvPr/>
        </p:nvSpPr>
        <p:spPr>
          <a:xfrm>
            <a:off x="4679576" y="2073195"/>
            <a:ext cx="1389529" cy="331694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Oval Callout 6">
            <a:extLst>
              <a:ext uri="{FF2B5EF4-FFF2-40B4-BE49-F238E27FC236}">
                <a16:creationId xmlns:a16="http://schemas.microsoft.com/office/drawing/2014/main" id="{0C8440DF-B65C-3D4C-A032-DF9E681CDFFE}"/>
              </a:ext>
            </a:extLst>
          </p:cNvPr>
          <p:cNvSpPr/>
          <p:nvPr/>
        </p:nvSpPr>
        <p:spPr bwMode="auto">
          <a:xfrm>
            <a:off x="533400" y="2971800"/>
            <a:ext cx="3200400" cy="914400"/>
          </a:xfrm>
          <a:prstGeom prst="wedgeEllipseCallout">
            <a:avLst>
              <a:gd name="adj1" fmla="val 78152"/>
              <a:gd name="adj2" fmla="val -119938"/>
            </a:avLst>
          </a:prstGeom>
          <a:solidFill>
            <a:srgbClr val="92D050"/>
          </a:solidFill>
          <a:ln>
            <a:headEnd type="none" w="med" len="med"/>
            <a:tailEnd type="triangle" w="lg" len="lg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charset="0"/>
                <a:ea typeface="MS PGothic" pitchFamily="34" charset="-128"/>
              </a:rPr>
              <a:t>Up to 2</a:t>
            </a:r>
            <a:r>
              <a:rPr kumimoji="0" lang="en-US" sz="1800" b="0" i="0" u="none" strike="noStrike" cap="none" normalizeH="0" baseline="30000" dirty="0">
                <a:ln>
                  <a:noFill/>
                </a:ln>
                <a:solidFill>
                  <a:srgbClr val="FF0000"/>
                </a:solidFill>
                <a:effectLst/>
                <a:latin typeface="Arial" charset="0"/>
                <a:ea typeface="MS PGothic" pitchFamily="34" charset="-128"/>
              </a:rPr>
              <a:t>31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charset="0"/>
                <a:ea typeface="MS PGothic" pitchFamily="34" charset="-128"/>
              </a:rPr>
              <a:t>-1 for 32-bit signed </a:t>
            </a:r>
            <a:r>
              <a:rPr kumimoji="0" lang="en-US" sz="1800" b="0" i="0" u="none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latin typeface="Arial" charset="0"/>
                <a:ea typeface="MS PGothic" pitchFamily="34" charset="-128"/>
              </a:rPr>
              <a:t>int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9E3C38-8EB3-3149-86F1-D85F959934B9}"/>
              </a:ext>
            </a:extLst>
          </p:cNvPr>
          <p:cNvSpPr txBox="1"/>
          <p:nvPr/>
        </p:nvSpPr>
        <p:spPr>
          <a:xfrm>
            <a:off x="103094" y="5981329"/>
            <a:ext cx="7848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hlinkClick r:id="rId3"/>
              </a:rPr>
              <a:t>The Java programming language library had this bug for</a:t>
            </a:r>
            <a:r>
              <a:rPr lang="en-US" sz="4400" dirty="0">
                <a:solidFill>
                  <a:srgbClr val="0000FF"/>
                </a:solidFill>
                <a:hlinkClick r:id="rId3"/>
              </a:rPr>
              <a:t> </a:t>
            </a:r>
            <a:r>
              <a:rPr lang="en-US" altLang="zh-CN" sz="4400" b="1" i="1" dirty="0">
                <a:solidFill>
                  <a:srgbClr val="FF0000"/>
                </a:solidFill>
                <a:hlinkClick r:id="rId3"/>
              </a:rPr>
              <a:t>20</a:t>
            </a:r>
            <a:r>
              <a:rPr lang="en-US" sz="4400" b="1" i="1" dirty="0">
                <a:solidFill>
                  <a:srgbClr val="FF0000"/>
                </a:solidFill>
                <a:hlinkClick r:id="rId3"/>
              </a:rPr>
              <a:t>+ </a:t>
            </a:r>
            <a:r>
              <a:rPr lang="en-US" sz="2000" dirty="0">
                <a:solidFill>
                  <a:srgbClr val="0000FF"/>
                </a:solidFill>
                <a:hlinkClick r:id="rId3"/>
              </a:rPr>
              <a:t>years</a:t>
            </a:r>
            <a:endParaRPr lang="en-US" sz="20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6354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allAtOnce"/>
      <p:bldP spid="2" grpId="0" animBg="1"/>
      <p:bldP spid="7" grpId="0" animBg="1"/>
      <p:bldP spid="8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F6FB74F-5DB1-AE47-83E9-1CE81DC91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Search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C5F44A1-7888-7047-A2DC-2B4D48343DCA}"/>
              </a:ext>
            </a:extLst>
          </p:cNvPr>
          <p:cNvSpPr txBox="1">
            <a:spLocks/>
          </p:cNvSpPr>
          <p:nvPr/>
        </p:nvSpPr>
        <p:spPr>
          <a:xfrm>
            <a:off x="457200" y="1600200"/>
            <a:ext cx="8229600" cy="444976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7" name="Picture 6" descr="1.pic.jpg">
            <a:extLst>
              <a:ext uri="{FF2B5EF4-FFF2-40B4-BE49-F238E27FC236}">
                <a16:creationId xmlns:a16="http://schemas.microsoft.com/office/drawing/2014/main" id="{249486C6-AF97-2549-9EF2-16A9FEE216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1235" y="5062711"/>
            <a:ext cx="1743635" cy="174363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E78A31D-A989-8D43-AA28-97E073602F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7399" y="665735"/>
            <a:ext cx="5638116" cy="40530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822ADCB-5374-3F44-AF89-AF52F1DFD4BE}"/>
              </a:ext>
            </a:extLst>
          </p:cNvPr>
          <p:cNvSpPr/>
          <p:nvPr/>
        </p:nvSpPr>
        <p:spPr>
          <a:xfrm>
            <a:off x="4763635" y="1863245"/>
            <a:ext cx="2802577" cy="331694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924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3422808-4242-CE4C-8565-23DBCD2848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Search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16D36A-6D4F-484B-B959-4D7396B712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0988" y="597159"/>
            <a:ext cx="4267797" cy="56636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684ED3D-40C5-0644-9083-1D00F96CD123}"/>
              </a:ext>
            </a:extLst>
          </p:cNvPr>
          <p:cNvSpPr/>
          <p:nvPr/>
        </p:nvSpPr>
        <p:spPr>
          <a:xfrm>
            <a:off x="3783107" y="6260840"/>
            <a:ext cx="339762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3"/>
              </a:rPr>
              <a:t>https://bugs.openjdk.java.net/browse/JDK-5045582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37643769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16B57B4-D09F-2C42-A083-7B17B703F3E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15153" y="1736725"/>
            <a:ext cx="8640362" cy="4015497"/>
          </a:xfrm>
        </p:spPr>
        <p:txBody>
          <a:bodyPr/>
          <a:lstStyle/>
          <a:p>
            <a:r>
              <a:rPr lang="en-US" dirty="0"/>
              <a:t>You are climbing a stair case. It takes </a:t>
            </a:r>
            <a:r>
              <a:rPr lang="en-US" i="1" dirty="0"/>
              <a:t>n</a:t>
            </a:r>
            <a:r>
              <a:rPr lang="en-US" dirty="0"/>
              <a:t> steps to reach to the top.</a:t>
            </a:r>
          </a:p>
          <a:p>
            <a:r>
              <a:rPr lang="en-US" dirty="0"/>
              <a:t>Each time you can either climb 1 or 2 steps. </a:t>
            </a:r>
          </a:p>
          <a:p>
            <a:r>
              <a:rPr lang="en-US" dirty="0"/>
              <a:t>In how many distinct ways can you climb to the top?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FB02A7C-B688-EB41-8538-E1266EF264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Recursion: </a:t>
            </a:r>
          </a:p>
        </p:txBody>
      </p:sp>
      <p:pic>
        <p:nvPicPr>
          <p:cNvPr id="4" name="Picture 3" descr="images.jpeg">
            <a:extLst>
              <a:ext uri="{FF2B5EF4-FFF2-40B4-BE49-F238E27FC236}">
                <a16:creationId xmlns:a16="http://schemas.microsoft.com/office/drawing/2014/main" id="{1F97764A-2B26-0F45-8343-00F0E25F27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494" y="4099618"/>
            <a:ext cx="1981199" cy="2025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9952248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4DD986-506B-BF48-8026-D537C5C534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45534" y="1790513"/>
            <a:ext cx="4513330" cy="4015497"/>
          </a:xfrm>
        </p:spPr>
        <p:txBody>
          <a:bodyPr/>
          <a:lstStyle/>
          <a:p>
            <a:r>
              <a:rPr lang="en-US" dirty="0"/>
              <a:t>Recursion</a:t>
            </a:r>
          </a:p>
          <a:p>
            <a:endParaRPr lang="en-US" dirty="0"/>
          </a:p>
          <a:p>
            <a:pPr lvl="1"/>
            <a:r>
              <a:rPr lang="en-US" dirty="0"/>
              <a:t>Split a problem in a </a:t>
            </a:r>
            <a:r>
              <a:rPr lang="en-US" dirty="0">
                <a:highlight>
                  <a:srgbClr val="FFFF00"/>
                </a:highlight>
              </a:rPr>
              <a:t>smaller</a:t>
            </a:r>
            <a:r>
              <a:rPr lang="en-US" dirty="0"/>
              <a:t> subproblem of the </a:t>
            </a:r>
            <a:r>
              <a:rPr lang="en-US" dirty="0">
                <a:highlight>
                  <a:srgbClr val="FFFF00"/>
                </a:highlight>
              </a:rPr>
              <a:t>same</a:t>
            </a:r>
            <a:r>
              <a:rPr lang="en-US" dirty="0"/>
              <a:t> kind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>
                <a:highlight>
                  <a:srgbClr val="FFFF00"/>
                </a:highlight>
              </a:rPr>
              <a:t>Call self</a:t>
            </a:r>
            <a:r>
              <a:rPr lang="en-US" dirty="0"/>
              <a:t> for each subproblem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>
                <a:highlight>
                  <a:srgbClr val="FFFF00"/>
                </a:highlight>
              </a:rPr>
              <a:t>Stop the recursion</a:t>
            </a:r>
            <a:r>
              <a:rPr lang="en-US" dirty="0"/>
              <a:t> when the subproblem is ”small enough” and can be solved directly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D5ED43-844F-164D-BC8A-A193BC70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(and backtracking)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20D29D-CEC9-CA4C-961E-FF3BF75E3A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1525" y="1790513"/>
            <a:ext cx="4706941" cy="44152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0539872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16B57B4-D09F-2C42-A083-7B17B703F3E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15153" y="1736725"/>
            <a:ext cx="8640362" cy="4015497"/>
          </a:xfrm>
        </p:spPr>
        <p:txBody>
          <a:bodyPr/>
          <a:lstStyle/>
          <a:p>
            <a:r>
              <a:rPr lang="en-US" dirty="0"/>
              <a:t>You are climbing a stair case. It takes </a:t>
            </a:r>
            <a:r>
              <a:rPr lang="en-US" i="1" dirty="0"/>
              <a:t>n</a:t>
            </a:r>
            <a:r>
              <a:rPr lang="en-US" dirty="0"/>
              <a:t> steps to reach to the top.</a:t>
            </a:r>
          </a:p>
          <a:p>
            <a:r>
              <a:rPr lang="en-US" dirty="0"/>
              <a:t>Each time you can either climb 1 or 2 steps. </a:t>
            </a:r>
          </a:p>
          <a:p>
            <a:r>
              <a:rPr lang="en-US" dirty="0"/>
              <a:t>In how many distinct ways can you climb to the top?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FB02A7C-B688-EB41-8538-E1266EF264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Recursion: </a:t>
            </a:r>
          </a:p>
        </p:txBody>
      </p:sp>
      <p:pic>
        <p:nvPicPr>
          <p:cNvPr id="4" name="Picture 3" descr="images.jpeg">
            <a:extLst>
              <a:ext uri="{FF2B5EF4-FFF2-40B4-BE49-F238E27FC236}">
                <a16:creationId xmlns:a16="http://schemas.microsoft.com/office/drawing/2014/main" id="{1F97764A-2B26-0F45-8343-00F0E25F27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494" y="4099618"/>
            <a:ext cx="1981199" cy="2025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96256206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838200"/>
          </a:xfrm>
        </p:spPr>
        <p:txBody>
          <a:bodyPr/>
          <a:lstStyle/>
          <a:p>
            <a:r>
              <a:rPr lang="en-US" altLang="zh-CN" dirty="0"/>
              <a:t>Example 4: </a:t>
            </a:r>
            <a:r>
              <a:rPr lang="en-US" dirty="0"/>
              <a:t>Climbing Stairs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1"/>
            <a:ext cx="8229600" cy="1524000"/>
          </a:xfrm>
        </p:spPr>
        <p:txBody>
          <a:bodyPr/>
          <a:lstStyle/>
          <a:p>
            <a:r>
              <a:rPr lang="en-US" sz="2400" dirty="0"/>
              <a:t>You are climbing a stair case. It takes </a:t>
            </a:r>
            <a:r>
              <a:rPr lang="en-US" sz="2400" b="1" i="1" dirty="0"/>
              <a:t>n</a:t>
            </a:r>
            <a:r>
              <a:rPr lang="en-US" sz="2400" dirty="0"/>
              <a:t> steps to reach to the top. Each time you can </a:t>
            </a:r>
            <a:r>
              <a:rPr lang="en-US" sz="2400" b="1" dirty="0"/>
              <a:t>either climb 1 or 2 steps</a:t>
            </a:r>
            <a:r>
              <a:rPr lang="en-US" sz="2400" dirty="0"/>
              <a:t>. </a:t>
            </a:r>
          </a:p>
          <a:p>
            <a:r>
              <a:rPr lang="en-US" sz="2400" dirty="0"/>
              <a:t>In how many </a:t>
            </a:r>
            <a:r>
              <a:rPr lang="en-US" sz="2400" b="1" dirty="0">
                <a:solidFill>
                  <a:srgbClr val="0000FF"/>
                </a:solidFill>
              </a:rPr>
              <a:t>distinct ways</a:t>
            </a:r>
            <a:r>
              <a:rPr lang="en-US" sz="2400" dirty="0"/>
              <a:t> can you climb to the top?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C72C9CC-0616-4B4F-8CCD-B60FAE74CBC9}"/>
              </a:ext>
            </a:extLst>
          </p:cNvPr>
          <p:cNvSpPr/>
          <p:nvPr/>
        </p:nvSpPr>
        <p:spPr bwMode="auto">
          <a:xfrm>
            <a:off x="3505200" y="3200400"/>
            <a:ext cx="457200" cy="457200"/>
          </a:xfrm>
          <a:prstGeom prst="rect">
            <a:avLst/>
          </a:prstGeom>
          <a:solidFill>
            <a:srgbClr val="00B0F0"/>
          </a:solidFill>
          <a:ln w="9525" cap="flat" cmpd="sng" algn="ctr">
            <a:solidFill>
              <a:schemeClr val="accent5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E7CB9A2-3E7F-6647-8267-BFCADD17E4BA}"/>
              </a:ext>
            </a:extLst>
          </p:cNvPr>
          <p:cNvSpPr txBox="1"/>
          <p:nvPr/>
        </p:nvSpPr>
        <p:spPr>
          <a:xfrm>
            <a:off x="1143000" y="3048000"/>
            <a:ext cx="7462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n=1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5C5B862-9A44-1A4D-8C2F-C6799817C609}"/>
              </a:ext>
            </a:extLst>
          </p:cNvPr>
          <p:cNvCxnSpPr/>
          <p:nvPr/>
        </p:nvCxnSpPr>
        <p:spPr bwMode="auto">
          <a:xfrm flipV="1">
            <a:off x="3124200" y="2971800"/>
            <a:ext cx="381000" cy="3810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4F6A85A4-E8DB-0343-A36A-C6AB79B9E4DF}"/>
              </a:ext>
            </a:extLst>
          </p:cNvPr>
          <p:cNvSpPr/>
          <p:nvPr/>
        </p:nvSpPr>
        <p:spPr bwMode="auto">
          <a:xfrm>
            <a:off x="3505200" y="4876800"/>
            <a:ext cx="457200" cy="457200"/>
          </a:xfrm>
          <a:prstGeom prst="rect">
            <a:avLst/>
          </a:prstGeom>
          <a:solidFill>
            <a:srgbClr val="00B0F0"/>
          </a:solidFill>
          <a:ln w="9525" cap="flat" cmpd="sng" algn="ctr">
            <a:solidFill>
              <a:schemeClr val="accent5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F00E490-2B7D-8D4C-82D0-F840FF48C69B}"/>
              </a:ext>
            </a:extLst>
          </p:cNvPr>
          <p:cNvSpPr txBox="1"/>
          <p:nvPr/>
        </p:nvSpPr>
        <p:spPr>
          <a:xfrm>
            <a:off x="1143000" y="5334000"/>
            <a:ext cx="8388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N=2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013DE479-5F07-164E-9B8D-4A3B651A2D7E}"/>
              </a:ext>
            </a:extLst>
          </p:cNvPr>
          <p:cNvCxnSpPr/>
          <p:nvPr/>
        </p:nvCxnSpPr>
        <p:spPr bwMode="auto">
          <a:xfrm flipV="1">
            <a:off x="3124200" y="4648200"/>
            <a:ext cx="381000" cy="3810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F5BF2EC9-5732-054E-A4B6-289AD6AB97B5}"/>
              </a:ext>
            </a:extLst>
          </p:cNvPr>
          <p:cNvSpPr/>
          <p:nvPr/>
        </p:nvSpPr>
        <p:spPr bwMode="auto">
          <a:xfrm>
            <a:off x="3962400" y="4876800"/>
            <a:ext cx="457200" cy="457200"/>
          </a:xfrm>
          <a:prstGeom prst="rect">
            <a:avLst/>
          </a:prstGeom>
          <a:solidFill>
            <a:srgbClr val="00B0F0"/>
          </a:solidFill>
          <a:ln w="9525" cap="flat" cmpd="sng" algn="ctr">
            <a:solidFill>
              <a:schemeClr val="accent5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D212B8D-7641-304B-B477-D044BA50757C}"/>
              </a:ext>
            </a:extLst>
          </p:cNvPr>
          <p:cNvSpPr/>
          <p:nvPr/>
        </p:nvSpPr>
        <p:spPr bwMode="auto">
          <a:xfrm>
            <a:off x="3962400" y="4419600"/>
            <a:ext cx="457200" cy="457200"/>
          </a:xfrm>
          <a:prstGeom prst="rect">
            <a:avLst/>
          </a:prstGeom>
          <a:solidFill>
            <a:srgbClr val="00B0F0"/>
          </a:solidFill>
          <a:ln w="9525" cap="flat" cmpd="sng" algn="ctr">
            <a:solidFill>
              <a:schemeClr val="accent5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07632D26-BDB6-EC48-8D75-B607A33B0331}"/>
              </a:ext>
            </a:extLst>
          </p:cNvPr>
          <p:cNvCxnSpPr/>
          <p:nvPr/>
        </p:nvCxnSpPr>
        <p:spPr bwMode="auto">
          <a:xfrm flipV="1">
            <a:off x="3657600" y="4191000"/>
            <a:ext cx="381000" cy="3810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6AAEE6FA-4E03-5A4E-ADB8-8C3CD3E3776B}"/>
              </a:ext>
            </a:extLst>
          </p:cNvPr>
          <p:cNvSpPr/>
          <p:nvPr/>
        </p:nvSpPr>
        <p:spPr bwMode="auto">
          <a:xfrm>
            <a:off x="3505200" y="6248400"/>
            <a:ext cx="457200" cy="457200"/>
          </a:xfrm>
          <a:prstGeom prst="rect">
            <a:avLst/>
          </a:prstGeom>
          <a:solidFill>
            <a:srgbClr val="00B0F0"/>
          </a:solidFill>
          <a:ln w="9525" cap="flat" cmpd="sng" algn="ctr">
            <a:solidFill>
              <a:schemeClr val="accent5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97B66D4E-7ACE-2646-88C9-40CC5109F6D0}"/>
              </a:ext>
            </a:extLst>
          </p:cNvPr>
          <p:cNvCxnSpPr/>
          <p:nvPr/>
        </p:nvCxnSpPr>
        <p:spPr bwMode="auto">
          <a:xfrm flipV="1">
            <a:off x="3124200" y="5562600"/>
            <a:ext cx="838200" cy="8382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09279EF1-05A9-A74E-A7F7-FC85E424CA52}"/>
              </a:ext>
            </a:extLst>
          </p:cNvPr>
          <p:cNvSpPr/>
          <p:nvPr/>
        </p:nvSpPr>
        <p:spPr bwMode="auto">
          <a:xfrm>
            <a:off x="3962400" y="6248400"/>
            <a:ext cx="457200" cy="457200"/>
          </a:xfrm>
          <a:prstGeom prst="rect">
            <a:avLst/>
          </a:prstGeom>
          <a:solidFill>
            <a:srgbClr val="00B0F0"/>
          </a:solidFill>
          <a:ln w="9525" cap="flat" cmpd="sng" algn="ctr">
            <a:solidFill>
              <a:schemeClr val="accent5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8FB9387-9A67-7B42-AE7C-60E2D0D510A9}"/>
              </a:ext>
            </a:extLst>
          </p:cNvPr>
          <p:cNvSpPr/>
          <p:nvPr/>
        </p:nvSpPr>
        <p:spPr bwMode="auto">
          <a:xfrm>
            <a:off x="3962400" y="5791200"/>
            <a:ext cx="457200" cy="457200"/>
          </a:xfrm>
          <a:prstGeom prst="rect">
            <a:avLst/>
          </a:prstGeom>
          <a:solidFill>
            <a:srgbClr val="00B0F0"/>
          </a:solidFill>
          <a:ln w="9525" cap="flat" cmpd="sng" algn="ctr">
            <a:solidFill>
              <a:schemeClr val="accent5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BA46B53-9C39-384D-AAF5-8DDAE8CE7BEC}"/>
              </a:ext>
            </a:extLst>
          </p:cNvPr>
          <p:cNvSpPr txBox="1"/>
          <p:nvPr/>
        </p:nvSpPr>
        <p:spPr>
          <a:xfrm>
            <a:off x="7239000" y="3058180"/>
            <a:ext cx="13646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F(1) = 1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58EFE9F-4849-4C46-AA6E-9D586DF8F000}"/>
              </a:ext>
            </a:extLst>
          </p:cNvPr>
          <p:cNvSpPr txBox="1"/>
          <p:nvPr/>
        </p:nvSpPr>
        <p:spPr>
          <a:xfrm>
            <a:off x="7245974" y="5257800"/>
            <a:ext cx="13646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F(2) = 2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60C28778-AF03-1E48-B13C-3191C72E9FA9}"/>
              </a:ext>
            </a:extLst>
          </p:cNvPr>
          <p:cNvSpPr/>
          <p:nvPr/>
        </p:nvSpPr>
        <p:spPr>
          <a:xfrm>
            <a:off x="5562600" y="3048000"/>
            <a:ext cx="8954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0</a:t>
            </a:r>
            <a:r>
              <a:rPr lang="en-US" dirty="0">
                <a:sym typeface="Wingdings"/>
              </a:rPr>
              <a:t>1</a:t>
            </a:r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905BB705-EB8C-7748-AA2D-38FD89348B08}"/>
              </a:ext>
            </a:extLst>
          </p:cNvPr>
          <p:cNvSpPr/>
          <p:nvPr/>
        </p:nvSpPr>
        <p:spPr>
          <a:xfrm>
            <a:off x="5181600" y="4648200"/>
            <a:ext cx="14266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0</a:t>
            </a:r>
            <a:r>
              <a:rPr lang="en-US" dirty="0">
                <a:sym typeface="Wingdings"/>
              </a:rPr>
              <a:t>12</a:t>
            </a:r>
            <a:endParaRPr lang="en-US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8184C0BE-AFD0-664E-9B54-41A53DF13EB4}"/>
              </a:ext>
            </a:extLst>
          </p:cNvPr>
          <p:cNvSpPr/>
          <p:nvPr/>
        </p:nvSpPr>
        <p:spPr>
          <a:xfrm>
            <a:off x="5334000" y="5943600"/>
            <a:ext cx="8954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0</a:t>
            </a:r>
            <a:r>
              <a:rPr lang="en-US" dirty="0">
                <a:sym typeface="Wingdings"/>
              </a:rPr>
              <a:t>2</a:t>
            </a:r>
            <a:endParaRPr lang="en-US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394A9CD0-9D4E-9541-99C2-D6FBAE8169BC}"/>
              </a:ext>
            </a:extLst>
          </p:cNvPr>
          <p:cNvSpPr/>
          <p:nvPr/>
        </p:nvSpPr>
        <p:spPr>
          <a:xfrm>
            <a:off x="3124200" y="3200400"/>
            <a:ext cx="3642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ym typeface="Wingdings"/>
              </a:rPr>
              <a:t>0</a:t>
            </a:r>
            <a:endParaRPr lang="en-US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E257D13-1444-0F41-B63B-DABDEEC40BAD}"/>
              </a:ext>
            </a:extLst>
          </p:cNvPr>
          <p:cNvSpPr/>
          <p:nvPr/>
        </p:nvSpPr>
        <p:spPr>
          <a:xfrm>
            <a:off x="3581400" y="2667000"/>
            <a:ext cx="3642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ym typeface="Wingdings"/>
              </a:rPr>
              <a:t>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591749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838200"/>
          </a:xfrm>
        </p:spPr>
        <p:txBody>
          <a:bodyPr/>
          <a:lstStyle/>
          <a:p>
            <a:r>
              <a:rPr lang="en-US" altLang="zh-CN" dirty="0"/>
              <a:t>Example 4: </a:t>
            </a:r>
            <a:r>
              <a:rPr lang="en-US" dirty="0"/>
              <a:t>Climbing Stairs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1"/>
            <a:ext cx="8229600" cy="1524000"/>
          </a:xfrm>
        </p:spPr>
        <p:txBody>
          <a:bodyPr/>
          <a:lstStyle/>
          <a:p>
            <a:r>
              <a:rPr lang="en-US" sz="2400" dirty="0"/>
              <a:t>You are climbing a stair case. It takes </a:t>
            </a:r>
            <a:r>
              <a:rPr lang="en-US" sz="2400" b="1" i="1" dirty="0"/>
              <a:t>n</a:t>
            </a:r>
            <a:r>
              <a:rPr lang="en-US" sz="2400" dirty="0"/>
              <a:t> steps to reach to the top. Each time you can </a:t>
            </a:r>
            <a:r>
              <a:rPr lang="en-US" sz="2400" b="1" dirty="0"/>
              <a:t>either climb 1 or 2 steps</a:t>
            </a:r>
            <a:r>
              <a:rPr lang="en-US" sz="2400" dirty="0"/>
              <a:t>. </a:t>
            </a:r>
          </a:p>
          <a:p>
            <a:r>
              <a:rPr lang="en-US" sz="2400" dirty="0"/>
              <a:t>In how many </a:t>
            </a:r>
            <a:r>
              <a:rPr lang="en-US" sz="2400" b="1" dirty="0">
                <a:solidFill>
                  <a:srgbClr val="0000FF"/>
                </a:solidFill>
              </a:rPr>
              <a:t>distinct ways</a:t>
            </a:r>
            <a:r>
              <a:rPr lang="en-US" sz="2400" dirty="0"/>
              <a:t> can you climb to the top?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8260510-7866-7145-AEF3-67BDA434E476}"/>
              </a:ext>
            </a:extLst>
          </p:cNvPr>
          <p:cNvSpPr txBox="1"/>
          <p:nvPr/>
        </p:nvSpPr>
        <p:spPr>
          <a:xfrm>
            <a:off x="228600" y="4267200"/>
            <a:ext cx="8388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N=3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300DB54-53C7-5449-821B-89ACD7C50E07}"/>
              </a:ext>
            </a:extLst>
          </p:cNvPr>
          <p:cNvSpPr/>
          <p:nvPr/>
        </p:nvSpPr>
        <p:spPr bwMode="auto">
          <a:xfrm>
            <a:off x="1752600" y="4953000"/>
            <a:ext cx="457200" cy="457200"/>
          </a:xfrm>
          <a:prstGeom prst="rect">
            <a:avLst/>
          </a:prstGeom>
          <a:solidFill>
            <a:srgbClr val="00B0F0"/>
          </a:solidFill>
          <a:ln w="9525" cap="flat" cmpd="sng" algn="ctr">
            <a:solidFill>
              <a:schemeClr val="accent5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  <a:ea typeface="MS PGothic" pitchFamily="34" charset="-128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46A276A-7EAE-044D-BBBA-CB5F22B88524}"/>
              </a:ext>
            </a:extLst>
          </p:cNvPr>
          <p:cNvSpPr/>
          <p:nvPr/>
        </p:nvSpPr>
        <p:spPr bwMode="auto">
          <a:xfrm>
            <a:off x="2209800" y="4953000"/>
            <a:ext cx="457200" cy="457200"/>
          </a:xfrm>
          <a:prstGeom prst="rect">
            <a:avLst/>
          </a:prstGeom>
          <a:solidFill>
            <a:srgbClr val="00B0F0"/>
          </a:solidFill>
          <a:ln w="9525" cap="flat" cmpd="sng" algn="ctr">
            <a:solidFill>
              <a:schemeClr val="accent5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  <a:ea typeface="MS PGothic" pitchFamily="34" charset="-128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27381DA-3491-5047-B94A-83C2857E1C08}"/>
              </a:ext>
            </a:extLst>
          </p:cNvPr>
          <p:cNvSpPr/>
          <p:nvPr/>
        </p:nvSpPr>
        <p:spPr bwMode="auto">
          <a:xfrm>
            <a:off x="2209800" y="4495800"/>
            <a:ext cx="457200" cy="457200"/>
          </a:xfrm>
          <a:prstGeom prst="rect">
            <a:avLst/>
          </a:prstGeom>
          <a:solidFill>
            <a:srgbClr val="00B0F0"/>
          </a:solidFill>
          <a:ln w="9525" cap="flat" cmpd="sng" algn="ctr">
            <a:solidFill>
              <a:schemeClr val="accent5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  <a:ea typeface="MS PGothic" pitchFamily="34" charset="-128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D2A4FFC-8E1A-EB4E-AE80-B960CFAE45B9}"/>
              </a:ext>
            </a:extLst>
          </p:cNvPr>
          <p:cNvSpPr/>
          <p:nvPr/>
        </p:nvSpPr>
        <p:spPr>
          <a:xfrm>
            <a:off x="4876800" y="3200400"/>
            <a:ext cx="14266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0</a:t>
            </a:r>
            <a:r>
              <a:rPr lang="en-US" dirty="0">
                <a:sym typeface="Wingdings"/>
              </a:rPr>
              <a:t>13</a:t>
            </a:r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E610CA7-50F1-2848-A29E-0CA29F8488D8}"/>
              </a:ext>
            </a:extLst>
          </p:cNvPr>
          <p:cNvSpPr/>
          <p:nvPr/>
        </p:nvSpPr>
        <p:spPr>
          <a:xfrm>
            <a:off x="4876800" y="5181600"/>
            <a:ext cx="14266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0</a:t>
            </a:r>
            <a:r>
              <a:rPr lang="en-US" dirty="0">
                <a:sym typeface="Wingdings"/>
              </a:rPr>
              <a:t>23</a:t>
            </a: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57329A6-9900-3842-B740-7818EC0E4A34}"/>
              </a:ext>
            </a:extLst>
          </p:cNvPr>
          <p:cNvSpPr/>
          <p:nvPr/>
        </p:nvSpPr>
        <p:spPr bwMode="auto">
          <a:xfrm>
            <a:off x="2667000" y="4953000"/>
            <a:ext cx="457200" cy="457200"/>
          </a:xfrm>
          <a:prstGeom prst="rect">
            <a:avLst/>
          </a:prstGeom>
          <a:solidFill>
            <a:srgbClr val="00B0F0"/>
          </a:solidFill>
          <a:ln w="9525" cap="flat" cmpd="sng" algn="ctr">
            <a:solidFill>
              <a:schemeClr val="accent5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  <a:ea typeface="MS PGothic" pitchFamily="34" charset="-128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EA766E55-3BA7-B64A-9301-C3819A980D7E}"/>
              </a:ext>
            </a:extLst>
          </p:cNvPr>
          <p:cNvSpPr/>
          <p:nvPr/>
        </p:nvSpPr>
        <p:spPr bwMode="auto">
          <a:xfrm>
            <a:off x="2667000" y="4495800"/>
            <a:ext cx="457200" cy="457200"/>
          </a:xfrm>
          <a:prstGeom prst="rect">
            <a:avLst/>
          </a:prstGeom>
          <a:solidFill>
            <a:srgbClr val="00B0F0"/>
          </a:solidFill>
          <a:ln w="9525" cap="flat" cmpd="sng" algn="ctr">
            <a:solidFill>
              <a:schemeClr val="accent5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  <a:ea typeface="MS PGothic" pitchFamily="34" charset="-128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199394F-8EA2-BC42-A942-B1692D058F52}"/>
              </a:ext>
            </a:extLst>
          </p:cNvPr>
          <p:cNvSpPr/>
          <p:nvPr/>
        </p:nvSpPr>
        <p:spPr bwMode="auto">
          <a:xfrm>
            <a:off x="2667000" y="4038600"/>
            <a:ext cx="457200" cy="457200"/>
          </a:xfrm>
          <a:prstGeom prst="rect">
            <a:avLst/>
          </a:prstGeom>
          <a:solidFill>
            <a:srgbClr val="00B0F0"/>
          </a:solidFill>
          <a:ln w="9525" cap="flat" cmpd="sng" algn="ctr">
            <a:solidFill>
              <a:schemeClr val="accent5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  <a:ea typeface="MS PGothic" pitchFamily="34" charset="-128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B7B5B90B-665D-8F40-A778-904A82011233}"/>
              </a:ext>
            </a:extLst>
          </p:cNvPr>
          <p:cNvSpPr/>
          <p:nvPr/>
        </p:nvSpPr>
        <p:spPr>
          <a:xfrm>
            <a:off x="1371600" y="4953000"/>
            <a:ext cx="3642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ym typeface="Wingdings"/>
              </a:rPr>
              <a:t>0</a:t>
            </a:r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8092FEA7-2F4B-DE47-A617-0B45E0A18E3E}"/>
              </a:ext>
            </a:extLst>
          </p:cNvPr>
          <p:cNvSpPr/>
          <p:nvPr/>
        </p:nvSpPr>
        <p:spPr>
          <a:xfrm>
            <a:off x="1828800" y="4505980"/>
            <a:ext cx="3642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ym typeface="Wingdings"/>
              </a:rPr>
              <a:t>1</a:t>
            </a:r>
            <a:endParaRPr lang="en-US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AF3D1B3B-7A59-C74B-93C9-F580D9A28513}"/>
              </a:ext>
            </a:extLst>
          </p:cNvPr>
          <p:cNvSpPr/>
          <p:nvPr/>
        </p:nvSpPr>
        <p:spPr>
          <a:xfrm>
            <a:off x="2286000" y="4048780"/>
            <a:ext cx="3642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ym typeface="Wingdings"/>
              </a:rPr>
              <a:t>2</a:t>
            </a:r>
            <a:endParaRPr lang="en-US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072F796F-3868-DC47-A354-1158206B8A3D}"/>
              </a:ext>
            </a:extLst>
          </p:cNvPr>
          <p:cNvSpPr/>
          <p:nvPr/>
        </p:nvSpPr>
        <p:spPr>
          <a:xfrm>
            <a:off x="2743200" y="3591580"/>
            <a:ext cx="3642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ym typeface="Wingdings"/>
              </a:rPr>
              <a:t>3</a:t>
            </a:r>
            <a:endParaRPr lang="en-US" dirty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04E9CF11-F2AF-7A45-B8B8-F8087D095F5E}"/>
              </a:ext>
            </a:extLst>
          </p:cNvPr>
          <p:cNvSpPr/>
          <p:nvPr/>
        </p:nvSpPr>
        <p:spPr>
          <a:xfrm>
            <a:off x="4876800" y="4201180"/>
            <a:ext cx="19579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0</a:t>
            </a:r>
            <a:r>
              <a:rPr lang="en-US" dirty="0">
                <a:sym typeface="Wingdings"/>
              </a:rPr>
              <a:t>123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584343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838200"/>
          </a:xfrm>
        </p:spPr>
        <p:txBody>
          <a:bodyPr/>
          <a:lstStyle/>
          <a:p>
            <a:r>
              <a:rPr lang="en-US" altLang="zh-CN" dirty="0"/>
              <a:t>Example 4: </a:t>
            </a:r>
            <a:r>
              <a:rPr lang="en-US" dirty="0"/>
              <a:t>Climbing Stairs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1"/>
            <a:ext cx="8229600" cy="1524000"/>
          </a:xfrm>
        </p:spPr>
        <p:txBody>
          <a:bodyPr/>
          <a:lstStyle/>
          <a:p>
            <a:r>
              <a:rPr lang="en-US" sz="2400" dirty="0"/>
              <a:t>You are climbing a stair case. It takes </a:t>
            </a:r>
            <a:r>
              <a:rPr lang="en-US" sz="2400" b="1" i="1" dirty="0"/>
              <a:t>n</a:t>
            </a:r>
            <a:r>
              <a:rPr lang="en-US" sz="2400" dirty="0"/>
              <a:t> steps to reach to the top. Each time you can </a:t>
            </a:r>
            <a:r>
              <a:rPr lang="en-US" sz="2400" b="1" dirty="0"/>
              <a:t>either climb 1 or 2 steps</a:t>
            </a:r>
            <a:r>
              <a:rPr lang="en-US" sz="2400" dirty="0"/>
              <a:t>. </a:t>
            </a:r>
          </a:p>
          <a:p>
            <a:r>
              <a:rPr lang="en-US" sz="2400" dirty="0"/>
              <a:t>In how many </a:t>
            </a:r>
            <a:r>
              <a:rPr lang="en-US" sz="2400" b="1" dirty="0">
                <a:solidFill>
                  <a:srgbClr val="0000FF"/>
                </a:solidFill>
              </a:rPr>
              <a:t>distinct ways</a:t>
            </a:r>
            <a:r>
              <a:rPr lang="en-US" sz="2400" dirty="0"/>
              <a:t> can you climb to the top?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0588471-8597-1941-81E4-B6232785511D}"/>
              </a:ext>
            </a:extLst>
          </p:cNvPr>
          <p:cNvSpPr txBox="1"/>
          <p:nvPr/>
        </p:nvSpPr>
        <p:spPr>
          <a:xfrm>
            <a:off x="228600" y="4267200"/>
            <a:ext cx="8388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N=3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42E93D5-8DB0-9044-8310-EF793FBC59BF}"/>
              </a:ext>
            </a:extLst>
          </p:cNvPr>
          <p:cNvSpPr/>
          <p:nvPr/>
        </p:nvSpPr>
        <p:spPr bwMode="auto">
          <a:xfrm>
            <a:off x="1752600" y="4953000"/>
            <a:ext cx="457200" cy="457200"/>
          </a:xfrm>
          <a:prstGeom prst="rect">
            <a:avLst/>
          </a:prstGeom>
          <a:solidFill>
            <a:srgbClr val="00B0F0"/>
          </a:solidFill>
          <a:ln w="9525" cap="flat" cmpd="sng" algn="ctr">
            <a:solidFill>
              <a:schemeClr val="accent5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  <a:ea typeface="MS PGothic" pitchFamily="34" charset="-128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4EEBE57-3F87-134A-9004-173F1C103E67}"/>
              </a:ext>
            </a:extLst>
          </p:cNvPr>
          <p:cNvSpPr/>
          <p:nvPr/>
        </p:nvSpPr>
        <p:spPr bwMode="auto">
          <a:xfrm>
            <a:off x="2209800" y="4953000"/>
            <a:ext cx="457200" cy="457200"/>
          </a:xfrm>
          <a:prstGeom prst="rect">
            <a:avLst/>
          </a:prstGeom>
          <a:solidFill>
            <a:srgbClr val="00B0F0"/>
          </a:solidFill>
          <a:ln w="9525" cap="flat" cmpd="sng" algn="ctr">
            <a:solidFill>
              <a:schemeClr val="accent5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  <a:ea typeface="MS PGothic" pitchFamily="34" charset="-128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CC04FFD-D1A0-B548-8D18-E46C267BBA7F}"/>
              </a:ext>
            </a:extLst>
          </p:cNvPr>
          <p:cNvSpPr/>
          <p:nvPr/>
        </p:nvSpPr>
        <p:spPr bwMode="auto">
          <a:xfrm>
            <a:off x="2209800" y="4495800"/>
            <a:ext cx="457200" cy="457200"/>
          </a:xfrm>
          <a:prstGeom prst="rect">
            <a:avLst/>
          </a:prstGeom>
          <a:solidFill>
            <a:srgbClr val="00B0F0"/>
          </a:solidFill>
          <a:ln w="9525" cap="flat" cmpd="sng" algn="ctr">
            <a:solidFill>
              <a:schemeClr val="accent5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  <a:ea typeface="MS PGothic" pitchFamily="34" charset="-128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676FB8B-6C2D-324E-B18E-6A68FDC7C393}"/>
              </a:ext>
            </a:extLst>
          </p:cNvPr>
          <p:cNvSpPr txBox="1"/>
          <p:nvPr/>
        </p:nvSpPr>
        <p:spPr>
          <a:xfrm>
            <a:off x="1143000" y="6019800"/>
            <a:ext cx="26243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F(3) = F(2)+F(1)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3076BD7-329A-0548-8BBB-C806FD6B435D}"/>
              </a:ext>
            </a:extLst>
          </p:cNvPr>
          <p:cNvSpPr/>
          <p:nvPr/>
        </p:nvSpPr>
        <p:spPr>
          <a:xfrm>
            <a:off x="4876800" y="3200400"/>
            <a:ext cx="14266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u="sng" dirty="0">
                <a:solidFill>
                  <a:srgbClr val="FF6600"/>
                </a:solidFill>
              </a:rPr>
              <a:t>0</a:t>
            </a:r>
            <a:r>
              <a:rPr lang="en-US" u="sng" dirty="0">
                <a:solidFill>
                  <a:srgbClr val="FF6600"/>
                </a:solidFill>
                <a:sym typeface="Wingdings"/>
              </a:rPr>
              <a:t>1</a:t>
            </a:r>
            <a:r>
              <a:rPr lang="en-US" dirty="0">
                <a:sym typeface="Wingdings"/>
              </a:rPr>
              <a:t>3</a:t>
            </a:r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870AF24-C11B-8D4F-80C4-03E33DDDF9B7}"/>
              </a:ext>
            </a:extLst>
          </p:cNvPr>
          <p:cNvSpPr/>
          <p:nvPr/>
        </p:nvSpPr>
        <p:spPr>
          <a:xfrm>
            <a:off x="4876800" y="5181600"/>
            <a:ext cx="14266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u="sng" dirty="0">
                <a:solidFill>
                  <a:srgbClr val="3366FF"/>
                </a:solidFill>
              </a:rPr>
              <a:t>0</a:t>
            </a:r>
            <a:r>
              <a:rPr lang="en-US" u="sng" dirty="0">
                <a:solidFill>
                  <a:srgbClr val="3366FF"/>
                </a:solidFill>
                <a:sym typeface="Wingdings"/>
              </a:rPr>
              <a:t>2</a:t>
            </a:r>
            <a:r>
              <a:rPr lang="en-US" dirty="0">
                <a:sym typeface="Wingdings"/>
              </a:rPr>
              <a:t>3</a:t>
            </a:r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00A5539-DC38-994D-8B2E-27F206D11848}"/>
              </a:ext>
            </a:extLst>
          </p:cNvPr>
          <p:cNvSpPr/>
          <p:nvPr/>
        </p:nvSpPr>
        <p:spPr bwMode="auto">
          <a:xfrm>
            <a:off x="2667000" y="4953000"/>
            <a:ext cx="457200" cy="457200"/>
          </a:xfrm>
          <a:prstGeom prst="rect">
            <a:avLst/>
          </a:prstGeom>
          <a:solidFill>
            <a:srgbClr val="00B0F0"/>
          </a:solidFill>
          <a:ln w="9525" cap="flat" cmpd="sng" algn="ctr">
            <a:solidFill>
              <a:schemeClr val="accent5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  <a:ea typeface="MS PGothic" pitchFamily="34" charset="-128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3C9BFC5-8889-8948-9DE7-BFF6E10FCC77}"/>
              </a:ext>
            </a:extLst>
          </p:cNvPr>
          <p:cNvSpPr/>
          <p:nvPr/>
        </p:nvSpPr>
        <p:spPr bwMode="auto">
          <a:xfrm>
            <a:off x="2667000" y="4495800"/>
            <a:ext cx="457200" cy="457200"/>
          </a:xfrm>
          <a:prstGeom prst="rect">
            <a:avLst/>
          </a:prstGeom>
          <a:solidFill>
            <a:srgbClr val="00B0F0"/>
          </a:solidFill>
          <a:ln w="9525" cap="flat" cmpd="sng" algn="ctr">
            <a:solidFill>
              <a:schemeClr val="accent5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  <a:ea typeface="MS PGothic" pitchFamily="34" charset="-128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EBB453A-644E-D240-80A1-9C6967E70A44}"/>
              </a:ext>
            </a:extLst>
          </p:cNvPr>
          <p:cNvSpPr/>
          <p:nvPr/>
        </p:nvSpPr>
        <p:spPr bwMode="auto">
          <a:xfrm>
            <a:off x="2667000" y="4038600"/>
            <a:ext cx="457200" cy="457200"/>
          </a:xfrm>
          <a:prstGeom prst="rect">
            <a:avLst/>
          </a:prstGeom>
          <a:solidFill>
            <a:srgbClr val="00B0F0"/>
          </a:solidFill>
          <a:ln w="9525" cap="flat" cmpd="sng" algn="ctr">
            <a:solidFill>
              <a:schemeClr val="accent5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  <a:ea typeface="MS PGothic" pitchFamily="34" charset="-128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4E67A51-540B-224C-B104-1860DA4EE10A}"/>
              </a:ext>
            </a:extLst>
          </p:cNvPr>
          <p:cNvSpPr/>
          <p:nvPr/>
        </p:nvSpPr>
        <p:spPr>
          <a:xfrm>
            <a:off x="1371600" y="4953000"/>
            <a:ext cx="3642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ym typeface="Wingdings"/>
              </a:rPr>
              <a:t>0</a:t>
            </a:r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BA66DE9-DDAE-9041-BE33-B1D285211206}"/>
              </a:ext>
            </a:extLst>
          </p:cNvPr>
          <p:cNvSpPr/>
          <p:nvPr/>
        </p:nvSpPr>
        <p:spPr>
          <a:xfrm>
            <a:off x="1828800" y="4505980"/>
            <a:ext cx="3642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ym typeface="Wingdings"/>
              </a:rPr>
              <a:t>1</a:t>
            </a:r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BA426D9-077D-B844-B810-F4FE6627E487}"/>
              </a:ext>
            </a:extLst>
          </p:cNvPr>
          <p:cNvSpPr/>
          <p:nvPr/>
        </p:nvSpPr>
        <p:spPr>
          <a:xfrm>
            <a:off x="2286000" y="4048780"/>
            <a:ext cx="3642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ym typeface="Wingdings"/>
              </a:rPr>
              <a:t>2</a:t>
            </a:r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3549822-1738-FC44-9E35-0265C1CA5BDB}"/>
              </a:ext>
            </a:extLst>
          </p:cNvPr>
          <p:cNvSpPr/>
          <p:nvPr/>
        </p:nvSpPr>
        <p:spPr>
          <a:xfrm>
            <a:off x="2743200" y="3591580"/>
            <a:ext cx="3642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ym typeface="Wingdings"/>
              </a:rPr>
              <a:t>3</a:t>
            </a:r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72C35F1-9EA0-644B-93D1-538ED6B75059}"/>
              </a:ext>
            </a:extLst>
          </p:cNvPr>
          <p:cNvSpPr/>
          <p:nvPr/>
        </p:nvSpPr>
        <p:spPr>
          <a:xfrm>
            <a:off x="4876800" y="4201180"/>
            <a:ext cx="19579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u="sng" dirty="0">
                <a:solidFill>
                  <a:srgbClr val="3366FF"/>
                </a:solidFill>
              </a:rPr>
              <a:t>0</a:t>
            </a:r>
            <a:r>
              <a:rPr lang="en-US" u="sng" dirty="0">
                <a:solidFill>
                  <a:srgbClr val="3366FF"/>
                </a:solidFill>
                <a:sym typeface="Wingdings"/>
              </a:rPr>
              <a:t>12</a:t>
            </a:r>
            <a:r>
              <a:rPr lang="en-US" dirty="0">
                <a:sym typeface="Wingdings"/>
              </a:rPr>
              <a:t>3</a:t>
            </a:r>
            <a:endParaRPr lang="en-US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1A98DD2-A95E-4940-8AE5-7766B4A21A3F}"/>
              </a:ext>
            </a:extLst>
          </p:cNvPr>
          <p:cNvSpPr/>
          <p:nvPr/>
        </p:nvSpPr>
        <p:spPr>
          <a:xfrm>
            <a:off x="7467600" y="4800600"/>
            <a:ext cx="80304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3366FF"/>
                </a:solidFill>
              </a:rPr>
              <a:t>F(2)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7B3D6C56-0F97-0E49-B31D-83555ACF19D4}"/>
              </a:ext>
            </a:extLst>
          </p:cNvPr>
          <p:cNvSpPr/>
          <p:nvPr/>
        </p:nvSpPr>
        <p:spPr>
          <a:xfrm>
            <a:off x="7467600" y="3276600"/>
            <a:ext cx="80304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6600"/>
                </a:solidFill>
              </a:rPr>
              <a:t>F(1)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0EEBD43-371D-2F4D-A354-455E90219406}"/>
              </a:ext>
            </a:extLst>
          </p:cNvPr>
          <p:cNvSpPr txBox="1"/>
          <p:nvPr/>
        </p:nvSpPr>
        <p:spPr>
          <a:xfrm>
            <a:off x="4876800" y="6019800"/>
            <a:ext cx="32225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F(n) = F(n-1)+F(n-2)</a:t>
            </a:r>
          </a:p>
        </p:txBody>
      </p:sp>
    </p:spTree>
    <p:extLst>
      <p:ext uri="{BB962C8B-B14F-4D97-AF65-F5344CB8AC3E}">
        <p14:creationId xmlns:p14="http://schemas.microsoft.com/office/powerpoint/2010/main" val="4114766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40" grpId="0"/>
      <p:bldP spid="41" grpId="0"/>
      <p:bldP spid="42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38200"/>
          </a:xfrm>
        </p:spPr>
        <p:txBody>
          <a:bodyPr/>
          <a:lstStyle/>
          <a:p>
            <a:r>
              <a:rPr lang="en-US" altLang="zh-CN" dirty="0"/>
              <a:t>Example 4: </a:t>
            </a:r>
            <a:r>
              <a:rPr lang="en-US" dirty="0"/>
              <a:t>Code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62000"/>
            <a:ext cx="8229600" cy="1524000"/>
          </a:xfrm>
        </p:spPr>
        <p:txBody>
          <a:bodyPr/>
          <a:lstStyle/>
          <a:p>
            <a:r>
              <a:rPr lang="en-US" sz="2400" dirty="0"/>
              <a:t>You are climbing a stair case. It takes </a:t>
            </a:r>
            <a:r>
              <a:rPr lang="en-US" sz="2400" b="1" i="1" dirty="0"/>
              <a:t>n</a:t>
            </a:r>
            <a:r>
              <a:rPr lang="en-US" sz="2400" dirty="0"/>
              <a:t> steps to reach to the top. Each time you can </a:t>
            </a:r>
            <a:r>
              <a:rPr lang="en-US" sz="2400" b="1" dirty="0"/>
              <a:t>either climb 1 or 2 steps</a:t>
            </a:r>
            <a:r>
              <a:rPr lang="en-US" sz="2400" dirty="0"/>
              <a:t>. </a:t>
            </a:r>
          </a:p>
          <a:p>
            <a:r>
              <a:rPr lang="en-US" sz="2400" dirty="0"/>
              <a:t>In how many </a:t>
            </a:r>
            <a:r>
              <a:rPr lang="en-US" sz="2400" b="1" dirty="0">
                <a:solidFill>
                  <a:srgbClr val="0000FF"/>
                </a:solidFill>
              </a:rPr>
              <a:t>distinct ways</a:t>
            </a:r>
            <a:r>
              <a:rPr lang="en-US" sz="2400" dirty="0"/>
              <a:t> can you climb to the top?</a:t>
            </a:r>
          </a:p>
        </p:txBody>
      </p:sp>
      <p:graphicFrame>
        <p:nvGraphicFramePr>
          <p:cNvPr id="25" name="Chart 24"/>
          <p:cNvGraphicFramePr>
            <a:graphicFrameLocks noGrp="1"/>
          </p:cNvGraphicFramePr>
          <p:nvPr/>
        </p:nvGraphicFramePr>
        <p:xfrm>
          <a:off x="685800" y="2286000"/>
          <a:ext cx="7772400" cy="4343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21357616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38200"/>
          </a:xfrm>
        </p:spPr>
        <p:txBody>
          <a:bodyPr/>
          <a:lstStyle/>
          <a:p>
            <a:r>
              <a:rPr lang="en-US" altLang="zh-CN" dirty="0"/>
              <a:t>Example 4: </a:t>
            </a:r>
            <a:r>
              <a:rPr lang="en-US" dirty="0"/>
              <a:t>Code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62000"/>
            <a:ext cx="8229600" cy="1524000"/>
          </a:xfrm>
        </p:spPr>
        <p:txBody>
          <a:bodyPr/>
          <a:lstStyle/>
          <a:p>
            <a:r>
              <a:rPr lang="en-US" sz="2400" dirty="0"/>
              <a:t>You are climbing a stair case. It takes </a:t>
            </a:r>
            <a:r>
              <a:rPr lang="en-US" sz="2400" b="1" i="1" dirty="0"/>
              <a:t>n</a:t>
            </a:r>
            <a:r>
              <a:rPr lang="en-US" sz="2400" dirty="0"/>
              <a:t> steps to reach to the top. Each time you can </a:t>
            </a:r>
            <a:r>
              <a:rPr lang="en-US" sz="2400" b="1" dirty="0"/>
              <a:t>either climb 1 or 2 steps</a:t>
            </a:r>
            <a:r>
              <a:rPr lang="en-US" sz="2400" dirty="0"/>
              <a:t>. </a:t>
            </a:r>
          </a:p>
          <a:p>
            <a:r>
              <a:rPr lang="en-US" sz="2400" dirty="0"/>
              <a:t>In how many </a:t>
            </a:r>
            <a:r>
              <a:rPr lang="en-US" sz="2400" b="1" dirty="0">
                <a:solidFill>
                  <a:srgbClr val="0000FF"/>
                </a:solidFill>
              </a:rPr>
              <a:t>distinct ways</a:t>
            </a:r>
            <a:r>
              <a:rPr lang="en-US" sz="2400" dirty="0"/>
              <a:t> can you climb to the top?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241449" y="2895600"/>
            <a:ext cx="8030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F(5)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057400" y="3733800"/>
            <a:ext cx="8030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F(4)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460649" y="3733800"/>
            <a:ext cx="8030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F(3)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371600" y="4572000"/>
            <a:ext cx="8030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F(3)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514600" y="4572000"/>
            <a:ext cx="8030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F(2)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62000" y="5562600"/>
            <a:ext cx="8030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F(2)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752600" y="5562600"/>
            <a:ext cx="8030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F(1)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003449" y="4572000"/>
            <a:ext cx="8030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F(2)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994049" y="4572000"/>
            <a:ext cx="8030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F(1)</a:t>
            </a:r>
          </a:p>
        </p:txBody>
      </p:sp>
      <p:cxnSp>
        <p:nvCxnSpPr>
          <p:cNvPr id="15" name="Straight Arrow Connector 14"/>
          <p:cNvCxnSpPr>
            <a:stCxn id="4" idx="2"/>
            <a:endCxn id="6" idx="0"/>
          </p:cNvCxnSpPr>
          <p:nvPr/>
        </p:nvCxnSpPr>
        <p:spPr bwMode="auto">
          <a:xfrm flipH="1">
            <a:off x="2458925" y="3418820"/>
            <a:ext cx="1184049" cy="3149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Straight Arrow Connector 16"/>
          <p:cNvCxnSpPr>
            <a:stCxn id="4" idx="2"/>
            <a:endCxn id="7" idx="0"/>
          </p:cNvCxnSpPr>
          <p:nvPr/>
        </p:nvCxnSpPr>
        <p:spPr bwMode="auto">
          <a:xfrm>
            <a:off x="3642974" y="3418820"/>
            <a:ext cx="1219200" cy="3149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Arrow Connector 21"/>
          <p:cNvCxnSpPr>
            <a:stCxn id="6" idx="2"/>
            <a:endCxn id="8" idx="0"/>
          </p:cNvCxnSpPr>
          <p:nvPr/>
        </p:nvCxnSpPr>
        <p:spPr bwMode="auto">
          <a:xfrm flipH="1">
            <a:off x="1773125" y="4257020"/>
            <a:ext cx="685800" cy="3149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Straight Arrow Connector 25"/>
          <p:cNvCxnSpPr>
            <a:stCxn id="6" idx="2"/>
            <a:endCxn id="9" idx="0"/>
          </p:cNvCxnSpPr>
          <p:nvPr/>
        </p:nvCxnSpPr>
        <p:spPr bwMode="auto">
          <a:xfrm>
            <a:off x="2458925" y="4257020"/>
            <a:ext cx="457200" cy="3149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8" name="Straight Arrow Connector 27"/>
          <p:cNvCxnSpPr>
            <a:stCxn id="7" idx="2"/>
            <a:endCxn id="13" idx="0"/>
          </p:cNvCxnSpPr>
          <p:nvPr/>
        </p:nvCxnSpPr>
        <p:spPr bwMode="auto">
          <a:xfrm flipH="1">
            <a:off x="4404974" y="4257020"/>
            <a:ext cx="457200" cy="3149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" name="Straight Arrow Connector 30"/>
          <p:cNvCxnSpPr>
            <a:stCxn id="7" idx="2"/>
            <a:endCxn id="14" idx="0"/>
          </p:cNvCxnSpPr>
          <p:nvPr/>
        </p:nvCxnSpPr>
        <p:spPr bwMode="auto">
          <a:xfrm>
            <a:off x="4862174" y="4257020"/>
            <a:ext cx="533400" cy="3149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4" name="Straight Arrow Connector 33"/>
          <p:cNvCxnSpPr>
            <a:stCxn id="8" idx="2"/>
            <a:endCxn id="10" idx="0"/>
          </p:cNvCxnSpPr>
          <p:nvPr/>
        </p:nvCxnSpPr>
        <p:spPr bwMode="auto">
          <a:xfrm flipH="1">
            <a:off x="1163525" y="5095220"/>
            <a:ext cx="609600" cy="4673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7" name="Straight Arrow Connector 36"/>
          <p:cNvCxnSpPr>
            <a:stCxn id="8" idx="2"/>
            <a:endCxn id="11" idx="0"/>
          </p:cNvCxnSpPr>
          <p:nvPr/>
        </p:nvCxnSpPr>
        <p:spPr bwMode="auto">
          <a:xfrm>
            <a:off x="1773125" y="5095220"/>
            <a:ext cx="381000" cy="4673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0" name="Rectangle 39"/>
          <p:cNvSpPr/>
          <p:nvPr/>
        </p:nvSpPr>
        <p:spPr>
          <a:xfrm>
            <a:off x="3733800" y="6096000"/>
            <a:ext cx="485338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2400" b="1" i="1" dirty="0">
                <a:solidFill>
                  <a:srgbClr val="FF0000"/>
                </a:solidFill>
              </a:rPr>
              <a:t>F(1) called 317,811 times when N=30</a:t>
            </a:r>
            <a:endParaRPr lang="en-US" sz="2400" b="1" i="1" dirty="0">
              <a:solidFill>
                <a:srgbClr val="FF0000"/>
              </a:solidFill>
            </a:endParaRPr>
          </a:p>
        </p:txBody>
      </p:sp>
      <p:sp>
        <p:nvSpPr>
          <p:cNvPr id="41" name="Oval Callout 40"/>
          <p:cNvSpPr/>
          <p:nvPr/>
        </p:nvSpPr>
        <p:spPr bwMode="auto">
          <a:xfrm>
            <a:off x="6019800" y="4191000"/>
            <a:ext cx="2895600" cy="993648"/>
          </a:xfrm>
          <a:prstGeom prst="wedgeEllipseCallout">
            <a:avLst>
              <a:gd name="adj1" fmla="val -34662"/>
              <a:gd name="adj2" fmla="val 139650"/>
            </a:avLst>
          </a:prstGeom>
          <a:solidFill>
            <a:srgbClr val="92D050"/>
          </a:solidFill>
          <a:ln>
            <a:headEnd type="none" w="med" len="med"/>
            <a:tailEnd type="triangle" w="lg" len="lg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MS PGothic" pitchFamily="34" charset="-128"/>
              </a:rPr>
              <a:t>Overlapping sub problem!</a:t>
            </a:r>
          </a:p>
        </p:txBody>
      </p:sp>
    </p:spTree>
    <p:extLst>
      <p:ext uri="{BB962C8B-B14F-4D97-AF65-F5344CB8AC3E}">
        <p14:creationId xmlns:p14="http://schemas.microsoft.com/office/powerpoint/2010/main" val="2974020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1" grpId="0"/>
      <p:bldP spid="13" grpId="0"/>
      <p:bldP spid="14" grpId="0"/>
      <p:bldP spid="40" grpId="0"/>
      <p:bldP spid="41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38200"/>
          </a:xfrm>
        </p:spPr>
        <p:txBody>
          <a:bodyPr/>
          <a:lstStyle/>
          <a:p>
            <a:r>
              <a:rPr lang="en-US" altLang="zh-CN" dirty="0"/>
              <a:t>Example 4: </a:t>
            </a:r>
            <a:r>
              <a:rPr lang="en-US" dirty="0"/>
              <a:t>Code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62000"/>
            <a:ext cx="8229600" cy="1524000"/>
          </a:xfrm>
        </p:spPr>
        <p:txBody>
          <a:bodyPr/>
          <a:lstStyle/>
          <a:p>
            <a:r>
              <a:rPr lang="en-US" sz="2400" dirty="0"/>
              <a:t>You are climbing a stair case. It takes </a:t>
            </a:r>
            <a:r>
              <a:rPr lang="en-US" sz="2400" b="1" i="1" dirty="0"/>
              <a:t>n</a:t>
            </a:r>
            <a:r>
              <a:rPr lang="en-US" sz="2400" dirty="0"/>
              <a:t> steps to reach to the top. Each time you can </a:t>
            </a:r>
            <a:r>
              <a:rPr lang="en-US" sz="2400" b="1" dirty="0"/>
              <a:t>either climb 1 or 2 steps</a:t>
            </a:r>
            <a:r>
              <a:rPr lang="en-US" sz="2400" dirty="0"/>
              <a:t>. </a:t>
            </a:r>
          </a:p>
          <a:p>
            <a:r>
              <a:rPr lang="en-US" sz="2400" dirty="0"/>
              <a:t>In how many </a:t>
            </a:r>
            <a:r>
              <a:rPr lang="en-US" sz="2400" b="1" dirty="0">
                <a:solidFill>
                  <a:srgbClr val="0000FF"/>
                </a:solidFill>
              </a:rPr>
              <a:t>distinct ways</a:t>
            </a:r>
            <a:r>
              <a:rPr lang="en-US" sz="2400" dirty="0"/>
              <a:t> can you climb to the top?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048000" y="2514600"/>
            <a:ext cx="32225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F(n) = F(n-1)+F(n-2)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1081681"/>
              </p:ext>
            </p:extLst>
          </p:nvPr>
        </p:nvGraphicFramePr>
        <p:xfrm>
          <a:off x="1371600" y="4191000"/>
          <a:ext cx="6095999" cy="74168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8708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dirty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F(n)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dirty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dirty="0"/>
                        <a:t>10946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Right Arrow 6"/>
          <p:cNvSpPr/>
          <p:nvPr/>
        </p:nvSpPr>
        <p:spPr bwMode="auto">
          <a:xfrm>
            <a:off x="2057400" y="5257800"/>
            <a:ext cx="4953000" cy="22860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343400" y="6096000"/>
            <a:ext cx="441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FF0000"/>
                </a:solidFill>
              </a:rPr>
              <a:t>Dynamic programming!</a:t>
            </a:r>
          </a:p>
        </p:txBody>
      </p:sp>
    </p:spTree>
    <p:extLst>
      <p:ext uri="{BB962C8B-B14F-4D97-AF65-F5344CB8AC3E}">
        <p14:creationId xmlns:p14="http://schemas.microsoft.com/office/powerpoint/2010/main" val="3957860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B6DB0DE-796D-5A4D-AE65-F87E47865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Backtracking</a:t>
            </a:r>
          </a:p>
        </p:txBody>
      </p:sp>
    </p:spTree>
    <p:extLst>
      <p:ext uri="{BB962C8B-B14F-4D97-AF65-F5344CB8AC3E}">
        <p14:creationId xmlns:p14="http://schemas.microsoft.com/office/powerpoint/2010/main" val="6772675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CB46F19-59EA-D94A-8233-7833E1120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Call Stack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B3080D4-29A9-3343-A8D8-68BE2B5DF0D9}"/>
              </a:ext>
            </a:extLst>
          </p:cNvPr>
          <p:cNvSpPr/>
          <p:nvPr/>
        </p:nvSpPr>
        <p:spPr>
          <a:xfrm>
            <a:off x="7176247" y="690280"/>
            <a:ext cx="1622612" cy="4589929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Left Brace 13">
            <a:extLst>
              <a:ext uri="{FF2B5EF4-FFF2-40B4-BE49-F238E27FC236}">
                <a16:creationId xmlns:a16="http://schemas.microsoft.com/office/drawing/2014/main" id="{EB79473B-632B-1844-BD58-A80D50E7828E}"/>
              </a:ext>
            </a:extLst>
          </p:cNvPr>
          <p:cNvSpPr/>
          <p:nvPr/>
        </p:nvSpPr>
        <p:spPr>
          <a:xfrm>
            <a:off x="6790764" y="2330821"/>
            <a:ext cx="161365" cy="2931459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EE57063-30CC-8940-BE92-7C299DF13559}"/>
              </a:ext>
            </a:extLst>
          </p:cNvPr>
          <p:cNvSpPr txBox="1"/>
          <p:nvPr/>
        </p:nvSpPr>
        <p:spPr>
          <a:xfrm>
            <a:off x="6125428" y="4096866"/>
            <a:ext cx="677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Stack</a:t>
            </a:r>
          </a:p>
        </p:txBody>
      </p:sp>
      <p:sp>
        <p:nvSpPr>
          <p:cNvPr id="16" name="Left Brace 15">
            <a:extLst>
              <a:ext uri="{FF2B5EF4-FFF2-40B4-BE49-F238E27FC236}">
                <a16:creationId xmlns:a16="http://schemas.microsoft.com/office/drawing/2014/main" id="{22B277E0-9C4F-134F-82C7-C286EC91093E}"/>
              </a:ext>
            </a:extLst>
          </p:cNvPr>
          <p:cNvSpPr/>
          <p:nvPr/>
        </p:nvSpPr>
        <p:spPr>
          <a:xfrm>
            <a:off x="6790764" y="690281"/>
            <a:ext cx="161365" cy="1057836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3F7FE6F-70E6-FE4C-B8FE-70DB8582D7EE}"/>
              </a:ext>
            </a:extLst>
          </p:cNvPr>
          <p:cNvSpPr txBox="1"/>
          <p:nvPr/>
        </p:nvSpPr>
        <p:spPr>
          <a:xfrm>
            <a:off x="5964698" y="855239"/>
            <a:ext cx="676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Heap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AB876AC-F6C7-D348-B937-964EC584AA2E}"/>
              </a:ext>
            </a:extLst>
          </p:cNvPr>
          <p:cNvSpPr txBox="1"/>
          <p:nvPr/>
        </p:nvSpPr>
        <p:spPr>
          <a:xfrm>
            <a:off x="7342094" y="5513292"/>
            <a:ext cx="988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Memory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738B8AD-814A-3C47-8C8A-EDD5C33CF961}"/>
              </a:ext>
            </a:extLst>
          </p:cNvPr>
          <p:cNvCxnSpPr/>
          <p:nvPr/>
        </p:nvCxnSpPr>
        <p:spPr>
          <a:xfrm flipV="1">
            <a:off x="6424129" y="3195916"/>
            <a:ext cx="0" cy="784413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A9DBCEC-6B56-4D46-9A02-9FADEB41D1E0}"/>
              </a:ext>
            </a:extLst>
          </p:cNvPr>
          <p:cNvCxnSpPr>
            <a:cxnSpLocks/>
          </p:cNvCxnSpPr>
          <p:nvPr/>
        </p:nvCxnSpPr>
        <p:spPr>
          <a:xfrm flipH="1">
            <a:off x="6303092" y="1303838"/>
            <a:ext cx="904" cy="489103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68A79186-A503-244C-9CA4-000AB2323C7A}"/>
              </a:ext>
            </a:extLst>
          </p:cNvPr>
          <p:cNvSpPr txBox="1"/>
          <p:nvPr/>
        </p:nvSpPr>
        <p:spPr>
          <a:xfrm>
            <a:off x="850724" y="2306196"/>
            <a:ext cx="4418197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Foo() {</a:t>
            </a:r>
            <a:br>
              <a:rPr lang="en-US" sz="2800" dirty="0"/>
            </a:br>
            <a:endParaRPr lang="en-US" sz="2800" dirty="0"/>
          </a:p>
          <a:p>
            <a:r>
              <a:rPr lang="en-US" sz="2800" dirty="0"/>
              <a:t>	int array1[10];</a:t>
            </a:r>
          </a:p>
          <a:p>
            <a:r>
              <a:rPr lang="en-US" sz="2800" dirty="0"/>
              <a:t>	</a:t>
            </a:r>
          </a:p>
          <a:p>
            <a:endParaRPr lang="en-US" sz="2800" dirty="0"/>
          </a:p>
          <a:p>
            <a:r>
              <a:rPr lang="en-US" sz="2800" dirty="0"/>
              <a:t>	int * array2 = new int[20];</a:t>
            </a:r>
          </a:p>
          <a:p>
            <a:endParaRPr lang="en-US" sz="2800" dirty="0"/>
          </a:p>
          <a:p>
            <a:r>
              <a:rPr lang="en-US" sz="2800" dirty="0"/>
              <a:t>	delete array2;</a:t>
            </a:r>
          </a:p>
          <a:p>
            <a:r>
              <a:rPr lang="en-US" sz="2800" dirty="0"/>
              <a:t>}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7D97158-7FA3-C745-88F9-53AB7A89FAAE}"/>
              </a:ext>
            </a:extLst>
          </p:cNvPr>
          <p:cNvSpPr txBox="1"/>
          <p:nvPr/>
        </p:nvSpPr>
        <p:spPr>
          <a:xfrm>
            <a:off x="850723" y="2296373"/>
            <a:ext cx="4418197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Foo() {</a:t>
            </a:r>
          </a:p>
          <a:p>
            <a:r>
              <a:rPr lang="en-US" sz="2800" dirty="0">
                <a:solidFill>
                  <a:srgbClr val="FF0000"/>
                </a:solidFill>
              </a:rPr>
              <a:t>	// stack</a:t>
            </a:r>
          </a:p>
          <a:p>
            <a:r>
              <a:rPr lang="en-US" sz="2800" dirty="0"/>
              <a:t>	int array1[10];</a:t>
            </a:r>
          </a:p>
          <a:p>
            <a:endParaRPr lang="en-US" sz="2800" dirty="0"/>
          </a:p>
          <a:p>
            <a:r>
              <a:rPr lang="en-US" sz="2800" dirty="0">
                <a:solidFill>
                  <a:srgbClr val="FF0000"/>
                </a:solidFill>
              </a:rPr>
              <a:t>	// heap</a:t>
            </a:r>
          </a:p>
          <a:p>
            <a:r>
              <a:rPr lang="en-US" sz="2800" dirty="0"/>
              <a:t>	int * array2 = new int[20];</a:t>
            </a:r>
          </a:p>
          <a:p>
            <a:endParaRPr lang="en-US" sz="2800" dirty="0"/>
          </a:p>
          <a:p>
            <a:r>
              <a:rPr lang="en-US" sz="2800" dirty="0"/>
              <a:t>	delete array2;</a:t>
            </a:r>
          </a:p>
          <a:p>
            <a:r>
              <a:rPr lang="en-US" sz="28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241615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CB46F19-59EA-D94A-8233-7833E1120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Call Stack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9F56F9-177A-1649-9B2B-D21C9EE93E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097" y="1748116"/>
            <a:ext cx="2370104" cy="222324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151AC46-7969-AC44-BE19-186DB2DBED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1237" y="3056962"/>
            <a:ext cx="2370104" cy="222324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8844981-8CA7-5A44-A1BB-0AEFEC45BD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1660" y="4401669"/>
            <a:ext cx="2370104" cy="222324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8" name="Elbow Connector 7">
            <a:extLst>
              <a:ext uri="{FF2B5EF4-FFF2-40B4-BE49-F238E27FC236}">
                <a16:creationId xmlns:a16="http://schemas.microsoft.com/office/drawing/2014/main" id="{390A97B7-DA6B-C04C-9ACC-4409B1094A0D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1156447" y="2510118"/>
            <a:ext cx="1889842" cy="546844"/>
          </a:xfrm>
          <a:prstGeom prst="bentConnector2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id="{38756324-7E2A-0448-A665-2AF56B4B5664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2701201" y="3818964"/>
            <a:ext cx="1705511" cy="582705"/>
          </a:xfrm>
          <a:prstGeom prst="bentConnector2">
            <a:avLst/>
          </a:prstGeom>
          <a:ln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0B3080D4-29A9-3343-A8D8-68BE2B5DF0D9}"/>
              </a:ext>
            </a:extLst>
          </p:cNvPr>
          <p:cNvSpPr/>
          <p:nvPr/>
        </p:nvSpPr>
        <p:spPr>
          <a:xfrm>
            <a:off x="7176247" y="690280"/>
            <a:ext cx="1622612" cy="4589929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Left Brace 13">
            <a:extLst>
              <a:ext uri="{FF2B5EF4-FFF2-40B4-BE49-F238E27FC236}">
                <a16:creationId xmlns:a16="http://schemas.microsoft.com/office/drawing/2014/main" id="{EB79473B-632B-1844-BD58-A80D50E7828E}"/>
              </a:ext>
            </a:extLst>
          </p:cNvPr>
          <p:cNvSpPr/>
          <p:nvPr/>
        </p:nvSpPr>
        <p:spPr>
          <a:xfrm>
            <a:off x="6790764" y="2330821"/>
            <a:ext cx="161365" cy="2931459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EE57063-30CC-8940-BE92-7C299DF13559}"/>
              </a:ext>
            </a:extLst>
          </p:cNvPr>
          <p:cNvSpPr txBox="1"/>
          <p:nvPr/>
        </p:nvSpPr>
        <p:spPr>
          <a:xfrm>
            <a:off x="6125428" y="4096866"/>
            <a:ext cx="677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Stack</a:t>
            </a:r>
          </a:p>
        </p:txBody>
      </p:sp>
      <p:sp>
        <p:nvSpPr>
          <p:cNvPr id="16" name="Left Brace 15">
            <a:extLst>
              <a:ext uri="{FF2B5EF4-FFF2-40B4-BE49-F238E27FC236}">
                <a16:creationId xmlns:a16="http://schemas.microsoft.com/office/drawing/2014/main" id="{22B277E0-9C4F-134F-82C7-C286EC91093E}"/>
              </a:ext>
            </a:extLst>
          </p:cNvPr>
          <p:cNvSpPr/>
          <p:nvPr/>
        </p:nvSpPr>
        <p:spPr>
          <a:xfrm>
            <a:off x="6790764" y="690281"/>
            <a:ext cx="161365" cy="1057836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3F7FE6F-70E6-FE4C-B8FE-70DB8582D7EE}"/>
              </a:ext>
            </a:extLst>
          </p:cNvPr>
          <p:cNvSpPr txBox="1"/>
          <p:nvPr/>
        </p:nvSpPr>
        <p:spPr>
          <a:xfrm>
            <a:off x="5964698" y="855239"/>
            <a:ext cx="676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Heap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AB876AC-F6C7-D348-B937-964EC584AA2E}"/>
              </a:ext>
            </a:extLst>
          </p:cNvPr>
          <p:cNvSpPr txBox="1"/>
          <p:nvPr/>
        </p:nvSpPr>
        <p:spPr>
          <a:xfrm>
            <a:off x="7342094" y="5513292"/>
            <a:ext cx="988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Memory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2A5BE37-E4E0-9D47-9F33-DB28205CF175}"/>
              </a:ext>
            </a:extLst>
          </p:cNvPr>
          <p:cNvSpPr/>
          <p:nvPr/>
        </p:nvSpPr>
        <p:spPr>
          <a:xfrm>
            <a:off x="7176247" y="4760261"/>
            <a:ext cx="1622612" cy="519948"/>
          </a:xfrm>
          <a:prstGeom prst="rect">
            <a:avLst/>
          </a:prstGeom>
          <a:solidFill>
            <a:srgbClr val="FFC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main()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738B8AD-814A-3C47-8C8A-EDD5C33CF961}"/>
              </a:ext>
            </a:extLst>
          </p:cNvPr>
          <p:cNvCxnSpPr/>
          <p:nvPr/>
        </p:nvCxnSpPr>
        <p:spPr>
          <a:xfrm flipV="1">
            <a:off x="6424129" y="3195916"/>
            <a:ext cx="0" cy="784413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A9DBCEC-6B56-4D46-9A02-9FADEB41D1E0}"/>
              </a:ext>
            </a:extLst>
          </p:cNvPr>
          <p:cNvCxnSpPr>
            <a:cxnSpLocks/>
          </p:cNvCxnSpPr>
          <p:nvPr/>
        </p:nvCxnSpPr>
        <p:spPr>
          <a:xfrm flipH="1">
            <a:off x="6303092" y="1303838"/>
            <a:ext cx="904" cy="489103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DCFB253C-B08C-874A-90B0-B7C131F294F2}"/>
              </a:ext>
            </a:extLst>
          </p:cNvPr>
          <p:cNvSpPr/>
          <p:nvPr/>
        </p:nvSpPr>
        <p:spPr>
          <a:xfrm>
            <a:off x="7169235" y="4052055"/>
            <a:ext cx="1622612" cy="519948"/>
          </a:xfrm>
          <a:prstGeom prst="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dream(1)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E97E2B7-F4F5-B943-9B54-E53D6C84F925}"/>
              </a:ext>
            </a:extLst>
          </p:cNvPr>
          <p:cNvSpPr/>
          <p:nvPr/>
        </p:nvSpPr>
        <p:spPr>
          <a:xfrm>
            <a:off x="7176247" y="3343850"/>
            <a:ext cx="1622612" cy="519948"/>
          </a:xfrm>
          <a:prstGeom prst="rect">
            <a:avLst/>
          </a:prstGeom>
          <a:solidFill>
            <a:srgbClr val="00B0F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dream(0)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82E4165-684E-264F-9F56-3F457F6755EC}"/>
              </a:ext>
            </a:extLst>
          </p:cNvPr>
          <p:cNvSpPr txBox="1"/>
          <p:nvPr/>
        </p:nvSpPr>
        <p:spPr>
          <a:xfrm>
            <a:off x="3128682" y="2429435"/>
            <a:ext cx="1087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Dream(1)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8EAE471-5D4B-C640-BD1B-F2A62D053AB3}"/>
              </a:ext>
            </a:extLst>
          </p:cNvPr>
          <p:cNvSpPr txBox="1"/>
          <p:nvPr/>
        </p:nvSpPr>
        <p:spPr>
          <a:xfrm>
            <a:off x="4374628" y="3483708"/>
            <a:ext cx="1087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Dream(0)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4BE0E12-B18D-3D44-B323-4AB93B0360AF}"/>
              </a:ext>
            </a:extLst>
          </p:cNvPr>
          <p:cNvSpPr/>
          <p:nvPr/>
        </p:nvSpPr>
        <p:spPr>
          <a:xfrm>
            <a:off x="7176247" y="4567522"/>
            <a:ext cx="1622612" cy="192738"/>
          </a:xfrm>
          <a:prstGeom prst="rect">
            <a:avLst/>
          </a:prstGeom>
          <a:solidFill>
            <a:srgbClr val="FFC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Return address of main()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D280FFA-3EDB-0540-B399-2BF6041EBD50}"/>
              </a:ext>
            </a:extLst>
          </p:cNvPr>
          <p:cNvSpPr/>
          <p:nvPr/>
        </p:nvSpPr>
        <p:spPr>
          <a:xfrm>
            <a:off x="7183259" y="3859317"/>
            <a:ext cx="1622612" cy="192738"/>
          </a:xfrm>
          <a:prstGeom prst="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Return address of dream(1)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325FDBE-045B-564B-A4A9-E0BCFF1CC008}"/>
              </a:ext>
            </a:extLst>
          </p:cNvPr>
          <p:cNvSpPr txBox="1"/>
          <p:nvPr/>
        </p:nvSpPr>
        <p:spPr>
          <a:xfrm>
            <a:off x="259976" y="6486488"/>
            <a:ext cx="24412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FF00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Stack buffer overflow attack</a:t>
            </a:r>
            <a:endParaRPr lang="en-US" sz="11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2791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6" grpId="0" animBg="1"/>
      <p:bldP spid="26" grpId="1" animBg="1"/>
      <p:bldP spid="27" grpId="0" animBg="1"/>
      <p:bldP spid="27" grpId="1" animBg="1"/>
      <p:bldP spid="28" grpId="0"/>
      <p:bldP spid="28" grpId="1"/>
      <p:bldP spid="29" grpId="0"/>
      <p:bldP spid="29" grpId="1"/>
      <p:bldP spid="30" grpId="0" animBg="1"/>
      <p:bldP spid="30" grpId="1" animBg="1"/>
      <p:bldP spid="31" grpId="0" animBg="1"/>
      <p:bldP spid="31" grpId="1" animBg="1"/>
      <p:bldP spid="3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CB46F19-59EA-D94A-8233-7833E1120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Call Stack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7C50626-70CA-DE4F-A441-9C6EBECEE1AC}"/>
              </a:ext>
            </a:extLst>
          </p:cNvPr>
          <p:cNvGrpSpPr/>
          <p:nvPr/>
        </p:nvGrpSpPr>
        <p:grpSpPr>
          <a:xfrm>
            <a:off x="331097" y="1748116"/>
            <a:ext cx="1561761" cy="1447800"/>
            <a:chOff x="331097" y="1748116"/>
            <a:chExt cx="5260667" cy="48768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49F56F9-177A-1649-9B2B-D21C9EE93E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1097" y="1748116"/>
              <a:ext cx="2370104" cy="2223247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151AC46-7969-AC44-BE19-186DB2DBEDA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61237" y="3056962"/>
              <a:ext cx="2370104" cy="2223247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8844981-8CA7-5A44-A1BB-0AEFEC45BD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21660" y="4401669"/>
              <a:ext cx="2370104" cy="2223247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0B3080D4-29A9-3343-A8D8-68BE2B5DF0D9}"/>
              </a:ext>
            </a:extLst>
          </p:cNvPr>
          <p:cNvSpPr/>
          <p:nvPr/>
        </p:nvSpPr>
        <p:spPr>
          <a:xfrm>
            <a:off x="7176247" y="690280"/>
            <a:ext cx="1622612" cy="4589929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Left Brace 13">
            <a:extLst>
              <a:ext uri="{FF2B5EF4-FFF2-40B4-BE49-F238E27FC236}">
                <a16:creationId xmlns:a16="http://schemas.microsoft.com/office/drawing/2014/main" id="{EB79473B-632B-1844-BD58-A80D50E7828E}"/>
              </a:ext>
            </a:extLst>
          </p:cNvPr>
          <p:cNvSpPr/>
          <p:nvPr/>
        </p:nvSpPr>
        <p:spPr>
          <a:xfrm>
            <a:off x="6790764" y="2330821"/>
            <a:ext cx="161365" cy="2931459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EE57063-30CC-8940-BE92-7C299DF13559}"/>
              </a:ext>
            </a:extLst>
          </p:cNvPr>
          <p:cNvSpPr txBox="1"/>
          <p:nvPr/>
        </p:nvSpPr>
        <p:spPr>
          <a:xfrm>
            <a:off x="6125428" y="4096866"/>
            <a:ext cx="677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Stack</a:t>
            </a:r>
          </a:p>
        </p:txBody>
      </p:sp>
      <p:sp>
        <p:nvSpPr>
          <p:cNvPr id="16" name="Left Brace 15">
            <a:extLst>
              <a:ext uri="{FF2B5EF4-FFF2-40B4-BE49-F238E27FC236}">
                <a16:creationId xmlns:a16="http://schemas.microsoft.com/office/drawing/2014/main" id="{22B277E0-9C4F-134F-82C7-C286EC91093E}"/>
              </a:ext>
            </a:extLst>
          </p:cNvPr>
          <p:cNvSpPr/>
          <p:nvPr/>
        </p:nvSpPr>
        <p:spPr>
          <a:xfrm>
            <a:off x="6790764" y="690281"/>
            <a:ext cx="161365" cy="1057836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3F7FE6F-70E6-FE4C-B8FE-70DB8582D7EE}"/>
              </a:ext>
            </a:extLst>
          </p:cNvPr>
          <p:cNvSpPr txBox="1"/>
          <p:nvPr/>
        </p:nvSpPr>
        <p:spPr>
          <a:xfrm>
            <a:off x="5964698" y="855239"/>
            <a:ext cx="676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Heap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AB876AC-F6C7-D348-B937-964EC584AA2E}"/>
              </a:ext>
            </a:extLst>
          </p:cNvPr>
          <p:cNvSpPr txBox="1"/>
          <p:nvPr/>
        </p:nvSpPr>
        <p:spPr>
          <a:xfrm>
            <a:off x="7673788" y="5351777"/>
            <a:ext cx="988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Memory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2A5BE37-E4E0-9D47-9F33-DB28205CF175}"/>
              </a:ext>
            </a:extLst>
          </p:cNvPr>
          <p:cNvSpPr/>
          <p:nvPr/>
        </p:nvSpPr>
        <p:spPr>
          <a:xfrm>
            <a:off x="7176247" y="4760261"/>
            <a:ext cx="1622612" cy="519948"/>
          </a:xfrm>
          <a:prstGeom prst="rect">
            <a:avLst/>
          </a:prstGeom>
          <a:solidFill>
            <a:srgbClr val="FFC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main()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738B8AD-814A-3C47-8C8A-EDD5C33CF961}"/>
              </a:ext>
            </a:extLst>
          </p:cNvPr>
          <p:cNvCxnSpPr/>
          <p:nvPr/>
        </p:nvCxnSpPr>
        <p:spPr>
          <a:xfrm flipV="1">
            <a:off x="6424129" y="3195916"/>
            <a:ext cx="0" cy="784413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A9DBCEC-6B56-4D46-9A02-9FADEB41D1E0}"/>
              </a:ext>
            </a:extLst>
          </p:cNvPr>
          <p:cNvCxnSpPr>
            <a:cxnSpLocks/>
          </p:cNvCxnSpPr>
          <p:nvPr/>
        </p:nvCxnSpPr>
        <p:spPr>
          <a:xfrm flipH="1">
            <a:off x="6303092" y="1303838"/>
            <a:ext cx="904" cy="489103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DCFB253C-B08C-874A-90B0-B7C131F294F2}"/>
              </a:ext>
            </a:extLst>
          </p:cNvPr>
          <p:cNvSpPr/>
          <p:nvPr/>
        </p:nvSpPr>
        <p:spPr>
          <a:xfrm>
            <a:off x="7169235" y="4052055"/>
            <a:ext cx="1622612" cy="519948"/>
          </a:xfrm>
          <a:prstGeom prst="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dream(N-1)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E97E2B7-F4F5-B943-9B54-E53D6C84F925}"/>
              </a:ext>
            </a:extLst>
          </p:cNvPr>
          <p:cNvSpPr/>
          <p:nvPr/>
        </p:nvSpPr>
        <p:spPr>
          <a:xfrm>
            <a:off x="7176247" y="3343850"/>
            <a:ext cx="1622612" cy="519948"/>
          </a:xfrm>
          <a:prstGeom prst="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dream(N-2)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4BE0E12-B18D-3D44-B323-4AB93B0360AF}"/>
              </a:ext>
            </a:extLst>
          </p:cNvPr>
          <p:cNvSpPr/>
          <p:nvPr/>
        </p:nvSpPr>
        <p:spPr>
          <a:xfrm>
            <a:off x="7176247" y="4567522"/>
            <a:ext cx="1622612" cy="192738"/>
          </a:xfrm>
          <a:prstGeom prst="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Return address of main()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D280FFA-3EDB-0540-B399-2BF6041EBD50}"/>
              </a:ext>
            </a:extLst>
          </p:cNvPr>
          <p:cNvSpPr/>
          <p:nvPr/>
        </p:nvSpPr>
        <p:spPr>
          <a:xfrm>
            <a:off x="7183259" y="3859317"/>
            <a:ext cx="1622612" cy="192738"/>
          </a:xfrm>
          <a:prstGeom prst="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Return address of dream(N-1)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9CB03D9-A020-DC4E-AB83-357A58F2638E}"/>
              </a:ext>
            </a:extLst>
          </p:cNvPr>
          <p:cNvGrpSpPr/>
          <p:nvPr/>
        </p:nvGrpSpPr>
        <p:grpSpPr>
          <a:xfrm>
            <a:off x="1515853" y="2864222"/>
            <a:ext cx="1561761" cy="1447800"/>
            <a:chOff x="331097" y="1748116"/>
            <a:chExt cx="5260667" cy="4876800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E6ECFA5E-DD8B-D24F-B7A8-534B72BEF5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1097" y="1748116"/>
              <a:ext cx="2370104" cy="2223247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89C711C0-A68D-9E47-B365-C265898522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61237" y="3056962"/>
              <a:ext cx="2370104" cy="2223247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8FA4D774-99BD-8B44-B8DF-5791D521BD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21660" y="4401669"/>
              <a:ext cx="2370104" cy="2223247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5EC0B5B-284C-E94B-A3DD-70ADC90D25E7}"/>
              </a:ext>
            </a:extLst>
          </p:cNvPr>
          <p:cNvGrpSpPr/>
          <p:nvPr/>
        </p:nvGrpSpPr>
        <p:grpSpPr>
          <a:xfrm>
            <a:off x="2757638" y="3987332"/>
            <a:ext cx="1561761" cy="1447800"/>
            <a:chOff x="331097" y="1748116"/>
            <a:chExt cx="5260667" cy="4876800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8493AD01-2F92-A645-A733-6466E0308F9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1097" y="1748116"/>
              <a:ext cx="2370104" cy="2223247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E642FEAE-D9CF-CD44-8ADE-CDE481E943D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61237" y="3056962"/>
              <a:ext cx="2370104" cy="2223247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8606A232-E018-E542-BAD6-3C78296C01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21660" y="4401669"/>
              <a:ext cx="2370104" cy="2223247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174CE15E-3F73-E143-A31D-CA42EDD582AD}"/>
              </a:ext>
            </a:extLst>
          </p:cNvPr>
          <p:cNvSpPr/>
          <p:nvPr/>
        </p:nvSpPr>
        <p:spPr>
          <a:xfrm>
            <a:off x="7169235" y="2658609"/>
            <a:ext cx="1622612" cy="519948"/>
          </a:xfrm>
          <a:prstGeom prst="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dream(N-3)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CB26ABD-5AE1-1A4C-BE4A-3DFA66A07B46}"/>
              </a:ext>
            </a:extLst>
          </p:cNvPr>
          <p:cNvSpPr/>
          <p:nvPr/>
        </p:nvSpPr>
        <p:spPr>
          <a:xfrm>
            <a:off x="7176247" y="1950404"/>
            <a:ext cx="1622612" cy="519948"/>
          </a:xfrm>
          <a:prstGeom prst="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dream(N-4)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042FDE9-E4D7-3641-BA53-EDC0352165E3}"/>
              </a:ext>
            </a:extLst>
          </p:cNvPr>
          <p:cNvSpPr/>
          <p:nvPr/>
        </p:nvSpPr>
        <p:spPr>
          <a:xfrm>
            <a:off x="7176247" y="3174076"/>
            <a:ext cx="1622612" cy="192738"/>
          </a:xfrm>
          <a:prstGeom prst="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Return address of dream(N-2)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D4CD116-790B-0644-A35D-3AD050C57248}"/>
              </a:ext>
            </a:extLst>
          </p:cNvPr>
          <p:cNvSpPr/>
          <p:nvPr/>
        </p:nvSpPr>
        <p:spPr>
          <a:xfrm>
            <a:off x="7183259" y="2465871"/>
            <a:ext cx="1622612" cy="192738"/>
          </a:xfrm>
          <a:prstGeom prst="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Return address of dream(N-3)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DF465C6-E02C-5B42-9BCB-2AE68D7E413F}"/>
              </a:ext>
            </a:extLst>
          </p:cNvPr>
          <p:cNvCxnSpPr/>
          <p:nvPr/>
        </p:nvCxnSpPr>
        <p:spPr>
          <a:xfrm>
            <a:off x="5964698" y="1950404"/>
            <a:ext cx="3123747" cy="0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3E523C8A-A524-AF41-ADFB-9EF23C12B381}"/>
              </a:ext>
            </a:extLst>
          </p:cNvPr>
          <p:cNvGrpSpPr/>
          <p:nvPr/>
        </p:nvGrpSpPr>
        <p:grpSpPr>
          <a:xfrm>
            <a:off x="3993320" y="5105119"/>
            <a:ext cx="1561761" cy="1447800"/>
            <a:chOff x="331097" y="1748116"/>
            <a:chExt cx="5260667" cy="4876800"/>
          </a:xfrm>
        </p:grpSpPr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C49245E0-61A1-4746-96B5-643C75AE08D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1097" y="1748116"/>
              <a:ext cx="2370104" cy="2223247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5C08EF09-2954-C949-8CCD-885A1E5D10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61237" y="3056962"/>
              <a:ext cx="2370104" cy="2223247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475890FA-6BAA-6945-9C36-C2B8B9C39C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21660" y="4401669"/>
              <a:ext cx="2370104" cy="2223247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</p:grpSp>
    </p:spTree>
    <p:extLst>
      <p:ext uri="{BB962C8B-B14F-4D97-AF65-F5344CB8AC3E}">
        <p14:creationId xmlns:p14="http://schemas.microsoft.com/office/powerpoint/2010/main" val="1976929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30" grpId="0" animBg="1"/>
      <p:bldP spid="31" grpId="0" animBg="1"/>
      <p:bldP spid="38" grpId="0" animBg="1"/>
      <p:bldP spid="39" grpId="0" animBg="1"/>
      <p:bldP spid="40" grpId="0" animBg="1"/>
      <p:bldP spid="4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4DD986-506B-BF48-8026-D537C5C534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45534" y="1790513"/>
            <a:ext cx="4632654" cy="4015497"/>
          </a:xfrm>
        </p:spPr>
        <p:txBody>
          <a:bodyPr/>
          <a:lstStyle/>
          <a:p>
            <a:r>
              <a:rPr lang="en-US" dirty="0"/>
              <a:t>Recursion</a:t>
            </a:r>
          </a:p>
          <a:p>
            <a:endParaRPr lang="en-US" dirty="0"/>
          </a:p>
          <a:p>
            <a:pPr lvl="1"/>
            <a:r>
              <a:rPr lang="en-US" dirty="0"/>
              <a:t>Split a problem in a </a:t>
            </a:r>
            <a:r>
              <a:rPr lang="en-US" dirty="0">
                <a:highlight>
                  <a:srgbClr val="FFFF00"/>
                </a:highlight>
              </a:rPr>
              <a:t>smaller</a:t>
            </a:r>
            <a:r>
              <a:rPr lang="en-US" dirty="0"/>
              <a:t> subproblem of the </a:t>
            </a:r>
            <a:r>
              <a:rPr lang="en-US" dirty="0">
                <a:highlight>
                  <a:srgbClr val="FFFF00"/>
                </a:highlight>
              </a:rPr>
              <a:t>same</a:t>
            </a:r>
            <a:r>
              <a:rPr lang="en-US" dirty="0"/>
              <a:t> kind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>
                <a:highlight>
                  <a:srgbClr val="FFFF00"/>
                </a:highlight>
              </a:rPr>
              <a:t>Call self</a:t>
            </a:r>
            <a:r>
              <a:rPr lang="en-US" dirty="0"/>
              <a:t> for each subproblem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>
                <a:highlight>
                  <a:srgbClr val="FFFF00"/>
                </a:highlight>
              </a:rPr>
              <a:t>Stop the recursion</a:t>
            </a:r>
            <a:r>
              <a:rPr lang="en-US" dirty="0"/>
              <a:t> when the subproblem is ”small enough” and can be solved directly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D5ED43-844F-164D-BC8A-A193BC70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(and backtracking)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746FF2-B28F-A949-B60D-04DE49A6FC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8188" y="2267086"/>
            <a:ext cx="4220278" cy="2813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47992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UW Brand">
      <a:dk1>
        <a:srgbClr val="33006F"/>
      </a:dk1>
      <a:lt1>
        <a:srgbClr val="E8D3A2"/>
      </a:lt1>
      <a:dk2>
        <a:srgbClr val="33006F"/>
      </a:dk2>
      <a:lt2>
        <a:srgbClr val="FFFFFF"/>
      </a:lt2>
      <a:accent1>
        <a:srgbClr val="33006F"/>
      </a:accent1>
      <a:accent2>
        <a:srgbClr val="E8D3A2"/>
      </a:accent2>
      <a:accent3>
        <a:srgbClr val="FFFFFF"/>
      </a:accent3>
      <a:accent4>
        <a:srgbClr val="D8D9DA"/>
      </a:accent4>
      <a:accent5>
        <a:srgbClr val="999999"/>
      </a:accent5>
      <a:accent6>
        <a:srgbClr val="917B4C"/>
      </a:accent6>
      <a:hlink>
        <a:srgbClr val="D8D9DA"/>
      </a:hlink>
      <a:folHlink>
        <a:srgbClr val="99999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Custom Design">
  <a:themeElements>
    <a:clrScheme name="4b2e83 1">
      <a:dk1>
        <a:srgbClr val="4B2E83"/>
      </a:dk1>
      <a:lt1>
        <a:srgbClr val="E8D3A2"/>
      </a:lt1>
      <a:dk2>
        <a:srgbClr val="4B2E83"/>
      </a:dk2>
      <a:lt2>
        <a:srgbClr val="FFFFFF"/>
      </a:lt2>
      <a:accent1>
        <a:srgbClr val="4B2E83"/>
      </a:accent1>
      <a:accent2>
        <a:srgbClr val="E8D3A2"/>
      </a:accent2>
      <a:accent3>
        <a:srgbClr val="FFFFFF"/>
      </a:accent3>
      <a:accent4>
        <a:srgbClr val="B2B2B2"/>
      </a:accent4>
      <a:accent5>
        <a:srgbClr val="26005C"/>
      </a:accent5>
      <a:accent6>
        <a:srgbClr val="917B4C"/>
      </a:accent6>
      <a:hlink>
        <a:srgbClr val="26005C"/>
      </a:hlink>
      <a:folHlink>
        <a:srgbClr val="33006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8496</TotalTime>
  <Words>2161</Words>
  <Application>Microsoft Macintosh PowerPoint</Application>
  <PresentationFormat>On-screen Show (4:3)</PresentationFormat>
  <Paragraphs>716</Paragraphs>
  <Slides>57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57</vt:i4>
      </vt:variant>
    </vt:vector>
  </HeadingPairs>
  <TitlesOfParts>
    <vt:vector size="66" baseType="lpstr">
      <vt:lpstr>Encode Sans Normal Black</vt:lpstr>
      <vt:lpstr>Open Sans</vt:lpstr>
      <vt:lpstr>Open Sans Light</vt:lpstr>
      <vt:lpstr>Uni Sans Regular</vt:lpstr>
      <vt:lpstr>Arial</vt:lpstr>
      <vt:lpstr>Calibri</vt:lpstr>
      <vt:lpstr>Lucida Grande</vt:lpstr>
      <vt:lpstr>Custom Design</vt:lpstr>
      <vt:lpstr>1_Custom Design</vt:lpstr>
      <vt:lpstr>CSS342 Data Structures, Algorithms, and Discrete Mathematics (I)</vt:lpstr>
      <vt:lpstr>Recursion</vt:lpstr>
      <vt:lpstr>Recursion</vt:lpstr>
      <vt:lpstr>Dream in Recursion</vt:lpstr>
      <vt:lpstr>Recursion (and backtracking)</vt:lpstr>
      <vt:lpstr>Function Call Stack </vt:lpstr>
      <vt:lpstr>Function Call Stack </vt:lpstr>
      <vt:lpstr>Function Call Stack </vt:lpstr>
      <vt:lpstr>Recursion (and backtracking)</vt:lpstr>
      <vt:lpstr>Recursion (and backtracking)</vt:lpstr>
      <vt:lpstr>Homework Issues</vt:lpstr>
      <vt:lpstr>Recursion (and backtracking)</vt:lpstr>
      <vt:lpstr>Recursion (and backtracking)</vt:lpstr>
      <vt:lpstr>Recursion (and backtracking)</vt:lpstr>
      <vt:lpstr>Recursion (and backtracking)</vt:lpstr>
      <vt:lpstr>Recursion (and backtracking)</vt:lpstr>
      <vt:lpstr>Recursion (and backtracking)</vt:lpstr>
      <vt:lpstr>Recursion (and backtracking)</vt:lpstr>
      <vt:lpstr>Recursion (and backtracking)</vt:lpstr>
      <vt:lpstr>Recursion (and backtracking)</vt:lpstr>
      <vt:lpstr>Recursion (and backtracking)</vt:lpstr>
      <vt:lpstr>Recursion (and backtracking)</vt:lpstr>
      <vt:lpstr>Recursion (and backtracking)</vt:lpstr>
      <vt:lpstr>Recursion (and backtracking)</vt:lpstr>
      <vt:lpstr>Recursion (and backtracking)</vt:lpstr>
      <vt:lpstr>Recursion (and backtracking)</vt:lpstr>
      <vt:lpstr>Recursion (and backtracking)</vt:lpstr>
      <vt:lpstr>Recursion (and backtracking)</vt:lpstr>
      <vt:lpstr>A similar question</vt:lpstr>
      <vt:lpstr>A similar question</vt:lpstr>
      <vt:lpstr>A similar question</vt:lpstr>
      <vt:lpstr>A similar question</vt:lpstr>
      <vt:lpstr>A similar question</vt:lpstr>
      <vt:lpstr>A similar question</vt:lpstr>
      <vt:lpstr>A similar question</vt:lpstr>
      <vt:lpstr>Recursion vs Stack</vt:lpstr>
      <vt:lpstr>Recursion</vt:lpstr>
      <vt:lpstr>Binary Search</vt:lpstr>
      <vt:lpstr>Binary Search</vt:lpstr>
      <vt:lpstr>Binary Search</vt:lpstr>
      <vt:lpstr>Binary Search</vt:lpstr>
      <vt:lpstr>Binary Search</vt:lpstr>
      <vt:lpstr>Binary Search</vt:lpstr>
      <vt:lpstr>Binary Search</vt:lpstr>
      <vt:lpstr>Binary Search</vt:lpstr>
      <vt:lpstr>Binary Search</vt:lpstr>
      <vt:lpstr>Binary Search</vt:lpstr>
      <vt:lpstr>Binary Search</vt:lpstr>
      <vt:lpstr>Recursion: </vt:lpstr>
      <vt:lpstr>Recursion: </vt:lpstr>
      <vt:lpstr>Example 4: Climbing Stairs</vt:lpstr>
      <vt:lpstr>Example 4: Climbing Stairs</vt:lpstr>
      <vt:lpstr>Example 4: Climbing Stairs</vt:lpstr>
      <vt:lpstr>Example 4: Code</vt:lpstr>
      <vt:lpstr>Example 4: Code</vt:lpstr>
      <vt:lpstr>Example 4: Code</vt:lpstr>
      <vt:lpstr>Backtracking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Alanya Cannon</dc:creator>
  <cp:lastModifiedBy>Peng Du</cp:lastModifiedBy>
  <cp:revision>556</cp:revision>
  <cp:lastPrinted>2016-02-10T20:19:12Z</cp:lastPrinted>
  <dcterms:created xsi:type="dcterms:W3CDTF">2014-10-14T00:51:43Z</dcterms:created>
  <dcterms:modified xsi:type="dcterms:W3CDTF">2019-10-30T00:54:53Z</dcterms:modified>
</cp:coreProperties>
</file>